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7" r:id="rId5"/>
    <p:sldId id="274" r:id="rId6"/>
    <p:sldId id="285" r:id="rId7"/>
    <p:sldId id="283" r:id="rId8"/>
    <p:sldId id="275" r:id="rId9"/>
    <p:sldId id="276" r:id="rId10"/>
    <p:sldId id="281" r:id="rId11"/>
    <p:sldId id="267" r:id="rId12"/>
    <p:sldId id="282" r:id="rId13"/>
    <p:sldId id="268" r:id="rId14"/>
    <p:sldId id="271" r:id="rId15"/>
    <p:sldId id="284" r:id="rId16"/>
    <p:sldId id="265" r:id="rId17"/>
    <p:sldId id="277" r:id="rId18"/>
  </p:sldIdLst>
  <p:sldSz cx="7556500" cy="53467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2380" userDrawn="1">
          <p15:clr>
            <a:srgbClr val="A4A3A4"/>
          </p15:clr>
        </p15:guide>
        <p15:guide id="4" pos="4573" userDrawn="1">
          <p15:clr>
            <a:srgbClr val="A4A3A4"/>
          </p15:clr>
        </p15:guide>
        <p15:guide id="5" orient="horz" pos="164" userDrawn="1">
          <p15:clr>
            <a:srgbClr val="A4A3A4"/>
          </p15:clr>
        </p15:guide>
        <p15:guide id="6" orient="horz" pos="3204" userDrawn="1">
          <p15:clr>
            <a:srgbClr val="A4A3A4"/>
          </p15:clr>
        </p15:guide>
        <p15:guide id="7" orient="horz" pos="686" userDrawn="1">
          <p15:clr>
            <a:srgbClr val="A4A3A4"/>
          </p15:clr>
        </p15:guide>
        <p15:guide id="8" orient="horz" pos="822" userDrawn="1">
          <p15:clr>
            <a:srgbClr val="A4A3A4"/>
          </p15:clr>
        </p15:guide>
        <p15:guide id="9" pos="1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440" y="90"/>
      </p:cViewPr>
      <p:guideLst>
        <p:guide orient="horz" pos="2002"/>
        <p:guide pos="2380"/>
        <p:guide pos="4573"/>
        <p:guide orient="horz" pos="164"/>
        <p:guide orient="horz" pos="3204"/>
        <p:guide orient="horz" pos="686"/>
        <p:guide orient="horz" pos="822"/>
        <p:guide pos="1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875027"/>
            <a:ext cx="6423025" cy="1861444"/>
          </a:xfrm>
        </p:spPr>
        <p:txBody>
          <a:bodyPr anchor="b"/>
          <a:lstStyle>
            <a:lvl1pPr algn="ctr"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2808256"/>
            <a:ext cx="5667375" cy="1290881"/>
          </a:xfrm>
        </p:spPr>
        <p:txBody>
          <a:bodyPr/>
          <a:lstStyle>
            <a:lvl1pPr marL="0" indent="0" algn="ctr">
              <a:buNone/>
              <a:defRPr sz="1871"/>
            </a:lvl1pPr>
            <a:lvl2pPr marL="356433" indent="0" algn="ctr">
              <a:buNone/>
              <a:defRPr sz="1559"/>
            </a:lvl2pPr>
            <a:lvl3pPr marL="712866" indent="0" algn="ctr">
              <a:buNone/>
              <a:defRPr sz="1403"/>
            </a:lvl3pPr>
            <a:lvl4pPr marL="1069299" indent="0" algn="ctr">
              <a:buNone/>
              <a:defRPr sz="1247"/>
            </a:lvl4pPr>
            <a:lvl5pPr marL="1425732" indent="0" algn="ctr">
              <a:buNone/>
              <a:defRPr sz="1247"/>
            </a:lvl5pPr>
            <a:lvl6pPr marL="1782166" indent="0" algn="ctr">
              <a:buNone/>
              <a:defRPr sz="1247"/>
            </a:lvl6pPr>
            <a:lvl7pPr marL="2138599" indent="0" algn="ctr">
              <a:buNone/>
              <a:defRPr sz="1247"/>
            </a:lvl7pPr>
            <a:lvl8pPr marL="2495032" indent="0" algn="ctr">
              <a:buNone/>
              <a:defRPr sz="1247"/>
            </a:lvl8pPr>
            <a:lvl9pPr marL="2851465" indent="0" algn="ctr">
              <a:buNone/>
              <a:defRPr sz="12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86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4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284662"/>
            <a:ext cx="1629370" cy="45310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284662"/>
            <a:ext cx="4793655" cy="45310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6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9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1332964"/>
            <a:ext cx="6517481" cy="2224078"/>
          </a:xfrm>
        </p:spPr>
        <p:txBody>
          <a:bodyPr anchor="b"/>
          <a:lstStyle>
            <a:lvl1pPr>
              <a:defRPr sz="46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3578083"/>
            <a:ext cx="6517481" cy="1169590"/>
          </a:xfrm>
        </p:spPr>
        <p:txBody>
          <a:bodyPr/>
          <a:lstStyle>
            <a:lvl1pPr marL="0" indent="0">
              <a:buNone/>
              <a:defRPr sz="1871">
                <a:solidFill>
                  <a:schemeClr val="tx1"/>
                </a:solidFill>
              </a:defRPr>
            </a:lvl1pPr>
            <a:lvl2pPr marL="35643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4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1423311"/>
            <a:ext cx="3211513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1423311"/>
            <a:ext cx="3211513" cy="3392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84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284664"/>
            <a:ext cx="6517481" cy="10334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1310685"/>
            <a:ext cx="3196753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1953031"/>
            <a:ext cx="3196753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1310685"/>
            <a:ext cx="3212497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1953031"/>
            <a:ext cx="3212497" cy="28726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9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4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5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356447"/>
            <a:ext cx="2437168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769827"/>
            <a:ext cx="3825478" cy="3799622"/>
          </a:xfrm>
        </p:spPr>
        <p:txBody>
          <a:bodyPr/>
          <a:lstStyle>
            <a:lvl1pPr>
              <a:defRPr sz="2495"/>
            </a:lvl1pPr>
            <a:lvl2pPr>
              <a:defRPr sz="2183"/>
            </a:lvl2pPr>
            <a:lvl3pPr>
              <a:defRPr sz="1871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1604010"/>
            <a:ext cx="2437168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08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356447"/>
            <a:ext cx="2437168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769827"/>
            <a:ext cx="3825478" cy="3799622"/>
          </a:xfrm>
        </p:spPr>
        <p:txBody>
          <a:bodyPr anchor="t"/>
          <a:lstStyle>
            <a:lvl1pPr marL="0" indent="0">
              <a:buNone/>
              <a:defRPr sz="2495"/>
            </a:lvl1pPr>
            <a:lvl2pPr marL="356433" indent="0">
              <a:buNone/>
              <a:defRPr sz="2183"/>
            </a:lvl2pPr>
            <a:lvl3pPr marL="712866" indent="0">
              <a:buNone/>
              <a:defRPr sz="1871"/>
            </a:lvl3pPr>
            <a:lvl4pPr marL="1069299" indent="0">
              <a:buNone/>
              <a:defRPr sz="1559"/>
            </a:lvl4pPr>
            <a:lvl5pPr marL="1425732" indent="0">
              <a:buNone/>
              <a:defRPr sz="1559"/>
            </a:lvl5pPr>
            <a:lvl6pPr marL="1782166" indent="0">
              <a:buNone/>
              <a:defRPr sz="1559"/>
            </a:lvl6pPr>
            <a:lvl7pPr marL="2138599" indent="0">
              <a:buNone/>
              <a:defRPr sz="1559"/>
            </a:lvl7pPr>
            <a:lvl8pPr marL="2495032" indent="0">
              <a:buNone/>
              <a:defRPr sz="1559"/>
            </a:lvl8pPr>
            <a:lvl9pPr marL="2851465" indent="0">
              <a:buNone/>
              <a:defRPr sz="15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1604010"/>
            <a:ext cx="2437168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8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l="-6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284664"/>
            <a:ext cx="6517481" cy="103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1423311"/>
            <a:ext cx="6517481" cy="339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4955600"/>
            <a:ext cx="1700213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7D345-465C-4916-AC37-F05A4F35FFE8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4955600"/>
            <a:ext cx="2550319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4955600"/>
            <a:ext cx="1700213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C6B83-24CE-4FDC-94F3-E352A7AEED4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4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12866" rtl="0" eaLnBrk="1" latinLnBrk="0" hangingPunct="1">
        <a:lnSpc>
          <a:spcPct val="90000"/>
        </a:lnSpc>
        <a:spcBef>
          <a:spcPct val="0"/>
        </a:spcBef>
        <a:buNone/>
        <a:defRPr sz="3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17" indent="-178217" algn="l" defTabSz="71286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516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603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6815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3248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96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IPYeCltXpxw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259443" y="1541166"/>
            <a:ext cx="7037614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Waar word jij blij van?</a:t>
            </a:r>
          </a:p>
          <a:p>
            <a:pPr algn="ctr"/>
            <a:endParaRPr lang="nl-NL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Niet </a:t>
            </a:r>
            <a:r>
              <a:rPr lang="nl-N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profileren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maar </a:t>
            </a:r>
            <a:r>
              <a:rPr lang="nl-N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inspireren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!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59443" y="3671206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Bas Dopheide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0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59442" y="3041814"/>
            <a:ext cx="7037614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Dit geldt OOK voor vaktherapeuten:</a:t>
            </a:r>
          </a:p>
          <a:p>
            <a:pPr algn="ctr"/>
            <a:r>
              <a:rPr lang="nl-NL" sz="28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Niet overtuigen door argumenten, informatie en cijfers, maar vanuit het WAAROM.</a:t>
            </a:r>
          </a:p>
          <a:p>
            <a:pPr algn="ctr"/>
            <a:endParaRPr lang="nl-NL" sz="28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06354" y="1652079"/>
            <a:ext cx="6343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‘People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don’t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buy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WHAT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you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do, </a:t>
            </a:r>
          </a:p>
          <a:p>
            <a:pPr algn="ctr"/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They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buy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WHY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you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do </a:t>
            </a:r>
            <a:r>
              <a:rPr lang="nl-NL" sz="3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it</a:t>
            </a:r>
            <a:r>
              <a:rPr lang="nl-NL" sz="3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’</a:t>
            </a:r>
            <a:endParaRPr lang="nl-NL" sz="3200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9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4095" y="1230334"/>
            <a:ext cx="71627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En jij? Wat is jouw ‘</a:t>
            </a:r>
            <a:r>
              <a:rPr lang="nl-NL" sz="2800" b="1" i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why</a:t>
            </a:r>
            <a:r>
              <a:rPr lang="nl-NL" sz="2800" b="1" i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’?</a:t>
            </a:r>
          </a:p>
          <a:p>
            <a:pPr algn="ctr"/>
            <a:endParaRPr lang="nl-NL" sz="2800" b="1" i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Schrijf jouw </a:t>
            </a:r>
            <a:r>
              <a:rPr lang="nl-NL" sz="2400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waarom, hoe en wat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op met betrekking tot jouw onderneming: waarom doe jij wat je doet?</a:t>
            </a:r>
          </a:p>
          <a:p>
            <a:pPr algn="ctr"/>
            <a:endParaRPr lang="nl-NL" sz="24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 waarom denk jij daarmee van toegevoegde waarde te zijn voor jouw cliënten?</a:t>
            </a:r>
          </a:p>
          <a:p>
            <a:pPr algn="ctr"/>
            <a:endParaRPr lang="nl-NL" sz="2800" i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78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984150"/>
            <a:ext cx="75564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Ga weer eens naar diezelfde buurvrouw:</a:t>
            </a:r>
          </a:p>
          <a:p>
            <a:pPr algn="ctr"/>
            <a:endParaRPr lang="nl-NL" sz="2800" b="1" i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Vertel jouw </a:t>
            </a:r>
            <a:r>
              <a:rPr lang="nl-NL" sz="2400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waarom, hoe en wat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en hoe jij denkt daarmee van toegevoegde waarde te zijn voor jouw cliënt.</a:t>
            </a:r>
          </a:p>
          <a:p>
            <a:pPr algn="ctr"/>
            <a:endParaRPr lang="nl-NL" sz="2800" i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Toehoorder: </a:t>
            </a: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Wanneer word je geraakt, geprikkeld, </a:t>
            </a: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enthousiast, en wanneer niet? </a:t>
            </a:r>
          </a:p>
          <a:p>
            <a:pPr algn="ctr"/>
            <a:endParaRPr lang="nl-NL" sz="24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Zit dat in het ‘Waarom’, ‘Hoe’ of ‘Wat’?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00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6849" y="1572203"/>
            <a:ext cx="716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 dan? Hoe geef je dat handen en voeten?</a:t>
            </a:r>
            <a:endParaRPr lang="nl-NL" sz="28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6848" y="2670515"/>
            <a:ext cx="716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Het Business Model Canvas</a:t>
            </a:r>
            <a:endParaRPr lang="nl-NL" sz="28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49" y="302078"/>
            <a:ext cx="2961602" cy="95758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-87922" y="1433061"/>
            <a:ext cx="7556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Stel jezelf voor aan je buurvrouw en vertel vervolgens in</a:t>
            </a:r>
          </a:p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1 minuut iets over je eigen praktijk/bureau/onderneming</a:t>
            </a: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Toehoorder luistert aandachtig:</a:t>
            </a: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wat raakt/interesseert/boeit/fascineert</a:t>
            </a:r>
          </a:p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jou in het verhaal van de ander?</a:t>
            </a: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Na 1 minuut: uitwisselen en wisselen van rol.</a:t>
            </a: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endParaRPr lang="nl-NL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endParaRPr lang="nl-NL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259443" y="1756610"/>
            <a:ext cx="703761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nl-NL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Niet </a:t>
            </a:r>
            <a:r>
              <a:rPr lang="nl-N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profileren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maar </a:t>
            </a:r>
            <a:r>
              <a:rPr lang="nl-NL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inspireren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68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259443" y="1171384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Profileren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91067" y="1718636"/>
            <a:ext cx="6805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Van Dale: ‘een eigen karakter vertonen’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Juridisch woordenboek: ‘zich een eigen, karakteristiek gezicht of imago aanmeten of een uitgesproken mening er op nahouden’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Woorden.org: ‘de aandacht op jezelf vestigen’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Quizlet.com: ‘duidelijk maken waarin men zich onderscheid van anderen’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Wiktionary</a:t>
            </a: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: ‘op een geplande manier bekend maken’</a:t>
            </a:r>
          </a:p>
          <a:p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259443" y="4371173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Welke beweging zit hier in?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1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259443" y="1049409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Profileren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77975" y="1699728"/>
            <a:ext cx="7098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Gaat over WAT we doen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Gaat over HOE we dat doen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 waarom dat zo goed/belangrijk/nodig/fantastisch is voor de ander…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Met als doel de ander te </a:t>
            </a:r>
            <a:r>
              <a:rPr lang="nl-NL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overtuigen of over te halen </a:t>
            </a: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om iets te doen/kopen/af te nemen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Hier moeten we al minstens 15 jaar als vaktherapeuten ‘aan werken’…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557714" y="4263511"/>
            <a:ext cx="473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Tijd voor een ander perspectief?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5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/>
        </p:nvSpPr>
        <p:spPr>
          <a:xfrm>
            <a:off x="259443" y="1386761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Niet profileren, maar </a:t>
            </a:r>
            <a:r>
              <a:rPr lang="nl-NL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inspireren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!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68922" y="2136667"/>
            <a:ext cx="7098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Vanuit passie en betrokkenheid voor je vak en de doelgroep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Gaat over WAAROM we doen we dat doen, over drijfveren en waarden. Ofwel: waar jij BLIJ van wordt!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 waarom wij denken dat dat een </a:t>
            </a:r>
            <a:r>
              <a:rPr lang="nl-NL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toegevoegde waarde </a:t>
            </a: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heeft in het leven van de ander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Met als doel de ander te </a:t>
            </a:r>
            <a:r>
              <a:rPr lang="nl-NL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prikkelen</a:t>
            </a:r>
            <a:r>
              <a:rPr lang="nl-NL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en </a:t>
            </a:r>
            <a:r>
              <a:rPr lang="nl-NL" i="1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inspireren 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399160" y="4229607"/>
            <a:ext cx="703761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Waarom is dat zo belangrijk?</a:t>
            </a:r>
            <a:endParaRPr lang="nl-NL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29205" y="1675029"/>
            <a:ext cx="7098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People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don’t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buy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WHAT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you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do, </a:t>
            </a:r>
          </a:p>
          <a:p>
            <a:pPr algn="ctr"/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they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buy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WHY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you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do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it</a:t>
            </a: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</a:p>
          <a:p>
            <a:pPr algn="ctr"/>
            <a:endParaRPr lang="nl-NL" sz="2400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– Simon </a:t>
            </a:r>
            <a:r>
              <a:rPr lang="nl-NL" sz="24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Sinek</a:t>
            </a:r>
            <a:endParaRPr lang="nl-NL" sz="2400" i="1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6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24951" y="979569"/>
            <a:ext cx="703761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nl-NL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‘Start </a:t>
            </a:r>
            <a:r>
              <a:rPr lang="nl-NL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with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nl-NL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Why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’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32" y="1868227"/>
            <a:ext cx="3353249" cy="2955284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02" y="290585"/>
            <a:ext cx="1883934" cy="6091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3" y="363984"/>
            <a:ext cx="1837272" cy="44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2168005" y="4823511"/>
            <a:ext cx="321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5"/>
              </a:rPr>
              <a:t>https://youtu.be/IPYeCltXpxw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23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on Sinek - Start With Why - TED Talk Short 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669" y="345584"/>
            <a:ext cx="6286256" cy="46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olwaardig">
      <a:dk1>
        <a:srgbClr val="895E94"/>
      </a:dk1>
      <a:lt1>
        <a:sysClr val="window" lastClr="FFFFFF"/>
      </a:lt1>
      <a:dk2>
        <a:srgbClr val="37424A"/>
      </a:dk2>
      <a:lt2>
        <a:srgbClr val="F9F9F9"/>
      </a:lt2>
      <a:accent1>
        <a:srgbClr val="895E94"/>
      </a:accent1>
      <a:accent2>
        <a:srgbClr val="6EC215"/>
      </a:accent2>
      <a:accent3>
        <a:srgbClr val="4F81BD"/>
      </a:accent3>
      <a:accent4>
        <a:srgbClr val="C0504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olwaardig">
      <a:majorFont>
        <a:latin typeface="Masala Offc Pro"/>
        <a:ea typeface=""/>
        <a:cs typeface=""/>
      </a:majorFont>
      <a:minorFont>
        <a:latin typeface="Source Sans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CAB989416664EB25059504049BF41" ma:contentTypeVersion="1" ma:contentTypeDescription="Create a new document." ma:contentTypeScope="" ma:versionID="692dde89470604d18f87d4d9deeda562">
  <xsd:schema xmlns:xsd="http://www.w3.org/2001/XMLSchema" xmlns:xs="http://www.w3.org/2001/XMLSchema" xmlns:p="http://schemas.microsoft.com/office/2006/metadata/properties" xmlns:ns3="2a2ae5b7-2f94-4cd6-9486-6a5d830bfc4b" targetNamespace="http://schemas.microsoft.com/office/2006/metadata/properties" ma:root="true" ma:fieldsID="46dc4768bbdbee60312b3ba589d0282f" ns3:_="">
    <xsd:import namespace="2a2ae5b7-2f94-4cd6-9486-6a5d830bfc4b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ae5b7-2f94-4cd6-9486-6a5d830bfc4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C05668-9550-436D-88A7-D809FE5ECF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F65DB3-F516-4EDA-B1B3-6CADE0B6D1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2ae5b7-2f94-4cd6-9486-6a5d830bfc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8D387D-F6CA-4DCE-BA2E-AA828A4A6D82}">
  <ds:schemaRefs>
    <ds:schemaRef ds:uri="http://purl.org/dc/terms/"/>
    <ds:schemaRef ds:uri="http://schemas.openxmlformats.org/package/2006/metadata/core-properties"/>
    <ds:schemaRef ds:uri="http://purl.org/dc/dcmitype/"/>
    <ds:schemaRef ds:uri="2a2ae5b7-2f94-4cd6-9486-6a5d830bfc4b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1145</TotalTime>
  <Words>459</Words>
  <Application>Microsoft Office PowerPoint</Application>
  <PresentationFormat>Aangepast</PresentationFormat>
  <Paragraphs>63</Paragraphs>
  <Slides>14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Candara</vt:lpstr>
      <vt:lpstr>Masala Offc Pro</vt:lpstr>
      <vt:lpstr>Source Sans Pro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Beleefd adviseren</dc:title>
  <dc:creator>Bastiaan van Gils</dc:creator>
  <cp:lastModifiedBy>Bas Dopheide</cp:lastModifiedBy>
  <cp:revision>116</cp:revision>
  <dcterms:created xsi:type="dcterms:W3CDTF">2014-11-05T15:57:36Z</dcterms:created>
  <dcterms:modified xsi:type="dcterms:W3CDTF">2017-05-12T07:38:08Z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0x010100F73CAB989416664EB25059504049BF41</vt:lpwstr>
  </property>
  <property fmtid="{D5CDD505-2E9C-101B-9397-08002B2CF9AE}" pid="3" name="IsMyDocuments">
    <vt:bool>true</vt:bool>
  </property>
</Properties>
</file>