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8" r:id="rId4"/>
    <p:sldId id="265" r:id="rId5"/>
    <p:sldId id="258" r:id="rId6"/>
    <p:sldId id="259" r:id="rId7"/>
    <p:sldId id="262" r:id="rId8"/>
    <p:sldId id="263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483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802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87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588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00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31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290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711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553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091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69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3E4B-BE05-4BA8-9C93-15EB4C13A8DD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7AAC-5EE3-424B-A6F4-FCB68C3E915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50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52401"/>
            <a:ext cx="8181109" cy="344805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Federatie Vaktherapeutische Beroepen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Kennisinnovatie</a:t>
            </a:r>
          </a:p>
          <a:p>
            <a:r>
              <a:rPr lang="nl-NL" dirty="0" smtClean="0"/>
              <a:t>Huub Notermans</a:t>
            </a:r>
            <a:endParaRPr lang="en-GB" dirty="0"/>
          </a:p>
        </p:txBody>
      </p:sp>
      <p:pic>
        <p:nvPicPr>
          <p:cNvPr id="4" name="Picture 5" descr="FVB_pantone_26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454" y="4905609"/>
            <a:ext cx="2592387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11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nl-NL" dirty="0" smtClean="0"/>
              <a:t>Voorbeeld eetstoornissen </a:t>
            </a:r>
            <a:br>
              <a:rPr lang="nl-NL" dirty="0" smtClean="0"/>
            </a:br>
            <a:r>
              <a:rPr lang="nl-NL" dirty="0" smtClean="0"/>
              <a:t>(concept)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0223488"/>
              </p:ext>
            </p:extLst>
          </p:nvPr>
        </p:nvGraphicFramePr>
        <p:xfrm>
          <a:off x="457200" y="1628801"/>
          <a:ext cx="8229599" cy="5201463"/>
        </p:xfrm>
        <a:graphic>
          <a:graphicData uri="http://schemas.openxmlformats.org/drawingml/2006/table">
            <a:tbl>
              <a:tblPr firstRow="1" firstCol="1" bandRow="1"/>
              <a:tblGrid>
                <a:gridCol w="946448"/>
                <a:gridCol w="1872208"/>
                <a:gridCol w="856975"/>
                <a:gridCol w="1054541"/>
                <a:gridCol w="1040812"/>
                <a:gridCol w="1180205"/>
                <a:gridCol w="1278410"/>
              </a:tblGrid>
              <a:tr h="8640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nl-NL" sz="1400" u="sng" dirty="0" err="1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Symp-tomen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Psychische processen  vaktherapeutische interventies zich op richten</a:t>
                      </a:r>
                      <a:endParaRPr lang="en-GB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55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Hyper-/ hypo- activiteit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Aandacht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Emotie-/impulsregulatie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Zelfbeeld /</a:t>
                      </a:r>
                      <a:r>
                        <a:rPr lang="nl-NL" sz="1400" u="sng" dirty="0" err="1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lichaams-beeld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Interactionele vaardigheden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Verwerking  en psychische klachten overig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Verstoord eetgedrag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PMT </a:t>
                      </a:r>
                      <a:r>
                        <a:rPr lang="nl-NL" sz="1400" u="sng" dirty="0" err="1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Agressiere-gulatie</a:t>
                      </a: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module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Verstoorde lichaams-beleving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PMT: </a:t>
                      </a:r>
                      <a:r>
                        <a:rPr lang="nl-NL" sz="1400" u="sng" dirty="0" err="1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Videofeed</a:t>
                      </a: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-back/video-confrontatie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Bewegingsdrang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PMT: beteugelen van hyperactief gedrag </a:t>
                      </a:r>
                      <a:endParaRPr lang="en-GB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van bewegen </a:t>
                      </a:r>
                      <a:endParaRPr lang="en-GB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PMT : </a:t>
                      </a:r>
                      <a:r>
                        <a:rPr lang="nl-NL" sz="1400" u="sng" dirty="0" err="1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ontspanningstech-nieken</a:t>
                      </a:r>
                      <a:endParaRPr lang="en-GB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PMT: &amp; DT: leren genieten van bewegen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u="sng" dirty="0" smtClean="0">
                          <a:solidFill>
                            <a:srgbClr val="0080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42" marR="57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274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7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VVT </a:t>
            </a:r>
            <a:r>
              <a:rPr lang="nl-NL" dirty="0" smtClean="0"/>
              <a:t>en kennisinnovatie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Organiseer je:</a:t>
            </a:r>
          </a:p>
          <a:p>
            <a:pPr>
              <a:buFontTx/>
              <a:buChar char="-"/>
            </a:pPr>
            <a:r>
              <a:rPr lang="nl-NL" dirty="0" smtClean="0"/>
              <a:t>Instrumenten (stoornis specifiek, klachten, psychische processen, tevredenheid, welzijn).</a:t>
            </a:r>
          </a:p>
          <a:p>
            <a:pPr>
              <a:buFontTx/>
              <a:buChar char="-"/>
            </a:pPr>
            <a:r>
              <a:rPr lang="nl-NL" dirty="0" smtClean="0"/>
              <a:t>Doelgroep (werkveldgroepen)/ FVB Kennisnetwerken.</a:t>
            </a:r>
          </a:p>
          <a:p>
            <a:pPr marL="0" indent="0">
              <a:buNone/>
            </a:pPr>
            <a:r>
              <a:rPr lang="nl-NL" dirty="0" smtClean="0"/>
              <a:t>Participeer:</a:t>
            </a:r>
          </a:p>
          <a:p>
            <a:pPr>
              <a:buFontTx/>
              <a:buChar char="-"/>
            </a:pPr>
            <a:r>
              <a:rPr lang="nl-NL" dirty="0" smtClean="0"/>
              <a:t>Generieke Module Vaktherapie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2925"/>
            <a:ext cx="25908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4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Kennisinnovatie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6824" y="1772816"/>
            <a:ext cx="8229600" cy="4525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Kennisinnovatie:</a:t>
            </a:r>
          </a:p>
          <a:p>
            <a:pPr>
              <a:buFontTx/>
              <a:buChar char="-"/>
            </a:pPr>
            <a:r>
              <a:rPr lang="nl-NL" dirty="0" smtClean="0"/>
              <a:t>Signaleren ontwikkelingen </a:t>
            </a:r>
          </a:p>
          <a:p>
            <a:pPr>
              <a:buFontTx/>
              <a:buChar char="-"/>
            </a:pPr>
            <a:r>
              <a:rPr lang="nl-NL" dirty="0" smtClean="0"/>
              <a:t>Sturen op ontwikkelingen</a:t>
            </a:r>
          </a:p>
          <a:p>
            <a:pPr>
              <a:buFontTx/>
              <a:buChar char="-"/>
            </a:pPr>
            <a:r>
              <a:rPr lang="nl-NL" dirty="0" smtClean="0"/>
              <a:t>Kwaliteitsbewaking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Afstemming FVB met:</a:t>
            </a:r>
          </a:p>
          <a:p>
            <a:pPr marL="0" indent="0">
              <a:buNone/>
            </a:pPr>
            <a:r>
              <a:rPr lang="nl-NL" dirty="0" smtClean="0"/>
              <a:t>-  Onderwijs</a:t>
            </a:r>
          </a:p>
          <a:p>
            <a:pPr marL="0" indent="0">
              <a:buNone/>
            </a:pPr>
            <a:r>
              <a:rPr lang="nl-NL" dirty="0" smtClean="0"/>
              <a:t>-  Lectoraten			</a:t>
            </a:r>
          </a:p>
        </p:txBody>
      </p:sp>
      <p:pic>
        <p:nvPicPr>
          <p:cNvPr id="5" name="Picture 5" descr="FVB_pantone_26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4037" y="4581128"/>
            <a:ext cx="2592387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7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Kennisinnovatie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FVB instrumenten:</a:t>
            </a:r>
          </a:p>
          <a:p>
            <a:pPr marL="0" indent="0">
              <a:buNone/>
            </a:pPr>
            <a:r>
              <a:rPr lang="nl-NL" dirty="0" smtClean="0"/>
              <a:t>-   Commissie Richtlijnen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CPMO</a:t>
            </a:r>
          </a:p>
          <a:p>
            <a:pPr>
              <a:buFontTx/>
              <a:buChar char="-"/>
            </a:pPr>
            <a:r>
              <a:rPr lang="nl-NL" dirty="0" smtClean="0"/>
              <a:t>FVB kennisnetwerken/ werkveldgroepen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Tijdschrift</a:t>
            </a:r>
          </a:p>
          <a:p>
            <a:pPr>
              <a:buFontTx/>
              <a:buChar char="-"/>
            </a:pPr>
            <a:r>
              <a:rPr lang="nl-NL" dirty="0" smtClean="0"/>
              <a:t>Studiedagen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KOOP</a:t>
            </a:r>
          </a:p>
          <a:p>
            <a:pPr>
              <a:buFontTx/>
              <a:buChar char="-"/>
            </a:pPr>
            <a:r>
              <a:rPr lang="nl-NL" dirty="0" smtClean="0"/>
              <a:t>Database </a:t>
            </a:r>
            <a:r>
              <a:rPr lang="nl-NL" dirty="0"/>
              <a:t>i.o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- </a:t>
            </a:r>
            <a:endParaRPr lang="nl-NL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2925"/>
            <a:ext cx="25908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72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>Samenhang</a:t>
            </a:r>
            <a:endParaRPr lang="en-GB" sz="3600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238127" y="1581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dirty="0" smtClean="0"/>
              <a:t>			        </a:t>
            </a:r>
            <a:r>
              <a:rPr lang="nl-NL" sz="7400" b="1" dirty="0" smtClean="0"/>
              <a:t>FVB instrumenten</a:t>
            </a:r>
          </a:p>
          <a:p>
            <a:pPr marL="0" indent="0">
              <a:buNone/>
            </a:pPr>
            <a:endParaRPr lang="nl-NL" sz="7400" dirty="0" smtClean="0"/>
          </a:p>
          <a:p>
            <a:pPr marL="0" indent="0">
              <a:buNone/>
            </a:pPr>
            <a:r>
              <a:rPr lang="nl-NL" sz="5600" dirty="0"/>
              <a:t>	</a:t>
            </a:r>
            <a:r>
              <a:rPr lang="nl-NL" sz="5600" dirty="0" smtClean="0"/>
              <a:t>		</a:t>
            </a:r>
          </a:p>
          <a:p>
            <a:pPr marL="0" indent="0">
              <a:buNone/>
            </a:pPr>
            <a:endParaRPr lang="nl-NL" sz="5600" dirty="0"/>
          </a:p>
          <a:p>
            <a:pPr marL="0" indent="0">
              <a:buNone/>
            </a:pPr>
            <a:endParaRPr lang="nl-NL" sz="5600" dirty="0" smtClean="0"/>
          </a:p>
          <a:p>
            <a:pPr marL="0" indent="0">
              <a:buNone/>
            </a:pPr>
            <a:endParaRPr lang="nl-NL" sz="5600" dirty="0"/>
          </a:p>
          <a:p>
            <a:pPr marL="0" indent="0">
              <a:buNone/>
            </a:pPr>
            <a:r>
              <a:rPr lang="nl-NL" sz="5600" dirty="0"/>
              <a:t>	</a:t>
            </a:r>
            <a:r>
              <a:rPr lang="nl-NL" sz="5600" dirty="0" smtClean="0"/>
              <a:t>		</a:t>
            </a:r>
            <a:r>
              <a:rPr lang="nl-NL" sz="7200" b="1" dirty="0" smtClean="0"/>
              <a:t>        Maatschappij/</a:t>
            </a:r>
            <a:r>
              <a:rPr lang="nl-NL" sz="5600" dirty="0" smtClean="0"/>
              <a:t>	</a:t>
            </a:r>
          </a:p>
          <a:p>
            <a:pPr marL="0" indent="0">
              <a:buNone/>
            </a:pPr>
            <a:r>
              <a:rPr lang="nl-NL" sz="5600" b="1" dirty="0"/>
              <a:t>	</a:t>
            </a:r>
            <a:r>
              <a:rPr lang="nl-NL" sz="5600" b="1" dirty="0" smtClean="0"/>
              <a:t>		                 </a:t>
            </a:r>
            <a:r>
              <a:rPr lang="nl-NL" sz="7200" b="1" dirty="0" smtClean="0"/>
              <a:t>Praktijk</a:t>
            </a:r>
          </a:p>
          <a:p>
            <a:pPr marL="0" indent="0">
              <a:buNone/>
            </a:pPr>
            <a:endParaRPr lang="nl-NL" sz="5600" b="1" dirty="0"/>
          </a:p>
          <a:p>
            <a:pPr marL="0" indent="0">
              <a:buNone/>
            </a:pPr>
            <a:endParaRPr lang="nl-NL" sz="5600" b="1" dirty="0" smtClean="0"/>
          </a:p>
          <a:p>
            <a:pPr marL="0" indent="0">
              <a:buNone/>
            </a:pPr>
            <a:endParaRPr lang="nl-NL" sz="5600" b="1" dirty="0"/>
          </a:p>
          <a:p>
            <a:pPr marL="0" indent="0">
              <a:buNone/>
            </a:pPr>
            <a:r>
              <a:rPr lang="nl-NL" sz="5600" b="1" dirty="0" smtClean="0"/>
              <a:t>	</a:t>
            </a:r>
          </a:p>
          <a:p>
            <a:pPr marL="0" indent="0">
              <a:buNone/>
            </a:pPr>
            <a:endParaRPr lang="nl-NL" sz="5600" b="1" dirty="0"/>
          </a:p>
          <a:p>
            <a:pPr marL="0" indent="0">
              <a:buNone/>
            </a:pPr>
            <a:endParaRPr lang="nl-NL" sz="5600" b="1" dirty="0" smtClean="0"/>
          </a:p>
          <a:p>
            <a:pPr marL="0" indent="0">
              <a:buNone/>
            </a:pPr>
            <a:endParaRPr lang="nl-NL" sz="5600" b="1" dirty="0"/>
          </a:p>
          <a:p>
            <a:pPr marL="0" indent="0">
              <a:buNone/>
            </a:pPr>
            <a:r>
              <a:rPr lang="nl-NL" sz="5600" b="1" dirty="0" smtClean="0"/>
              <a:t>				       </a:t>
            </a:r>
            <a:r>
              <a:rPr lang="nl-NL" sz="5600" dirty="0" smtClean="0"/>
              <a:t>	</a:t>
            </a:r>
            <a:r>
              <a:rPr lang="nl-NL" sz="5600" dirty="0"/>
              <a:t>	</a:t>
            </a:r>
            <a:r>
              <a:rPr lang="nl-NL" sz="5600" dirty="0" smtClean="0"/>
              <a:t>			</a:t>
            </a:r>
            <a:r>
              <a:rPr lang="nl-NL" sz="7200" b="1" dirty="0" smtClean="0"/>
              <a:t>Onderwijs</a:t>
            </a:r>
            <a:r>
              <a:rPr lang="nl-NL" sz="5600" dirty="0" smtClean="0"/>
              <a:t>				</a:t>
            </a:r>
            <a:r>
              <a:rPr lang="nl-NL" sz="7200" b="1" dirty="0" smtClean="0"/>
              <a:t>Onderzoek (verenigingen/                                                        (verenigingen, BA/ MA)				             lectoren)</a:t>
            </a:r>
          </a:p>
          <a:p>
            <a:pPr marL="0" indent="0">
              <a:buNone/>
            </a:pPr>
            <a:r>
              <a:rPr lang="nl-NL" sz="5600" dirty="0"/>
              <a:t>	</a:t>
            </a:r>
            <a:r>
              <a:rPr lang="nl-NL" sz="5600" dirty="0" smtClean="0"/>
              <a:t>			</a:t>
            </a:r>
            <a:endParaRPr lang="en-GB" sz="5600" b="1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5830772" y="494116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4611750" y="2369126"/>
            <a:ext cx="1595086" cy="2563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met pijl 80"/>
          <p:cNvCxnSpPr/>
          <p:nvPr/>
        </p:nvCxnSpPr>
        <p:spPr>
          <a:xfrm>
            <a:off x="2611582" y="5301208"/>
            <a:ext cx="298384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/>
          <p:nvPr/>
        </p:nvCxnSpPr>
        <p:spPr>
          <a:xfrm flipV="1">
            <a:off x="1835696" y="2475860"/>
            <a:ext cx="1800200" cy="24653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met pijl 93"/>
          <p:cNvCxnSpPr/>
          <p:nvPr/>
        </p:nvCxnSpPr>
        <p:spPr>
          <a:xfrm flipV="1">
            <a:off x="1835696" y="3699164"/>
            <a:ext cx="1905031" cy="12420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met pijl 101"/>
          <p:cNvCxnSpPr/>
          <p:nvPr/>
        </p:nvCxnSpPr>
        <p:spPr>
          <a:xfrm>
            <a:off x="4419600" y="3699164"/>
            <a:ext cx="1808584" cy="12420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met pijl 105"/>
          <p:cNvCxnSpPr/>
          <p:nvPr/>
        </p:nvCxnSpPr>
        <p:spPr>
          <a:xfrm>
            <a:off x="4211782" y="2118510"/>
            <a:ext cx="6927" cy="7146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54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Ontwikkelingen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Kwaliteitsnetwerk GGZ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 smtClean="0">
                <a:sym typeface="Wingdings" panose="05000000000000000000" pitchFamily="2" charset="2"/>
              </a:rPr>
              <a:t> Zorgstandaarden/ MDR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     Generieke Modules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    Generieke Module Vaktherapie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Zorginstituut Nederland (</a:t>
            </a:r>
            <a:r>
              <a:rPr lang="nl-NL" dirty="0" err="1" smtClean="0"/>
              <a:t>ZiNL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 smtClean="0">
                <a:sym typeface="Wingdings" panose="05000000000000000000" pitchFamily="2" charset="2"/>
              </a:rPr>
              <a:t> Matrix Vaktherapie</a:t>
            </a:r>
            <a:endParaRPr lang="nl-NL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5" descr="FVB_pantone_26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39386"/>
            <a:ext cx="2592387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04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100" dirty="0" smtClean="0"/>
              <a:t>Zorgstandaarden/ MDR</a:t>
            </a:r>
            <a:br>
              <a:rPr lang="nl-NL" sz="3100" dirty="0" smtClean="0"/>
            </a:br>
            <a:r>
              <a:rPr lang="nl-NL" sz="1800" dirty="0" smtClean="0"/>
              <a:t>(Bekostiging van de zorg)</a:t>
            </a:r>
            <a:endParaRPr lang="en-GB" sz="31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MDR</a:t>
            </a:r>
            <a:endParaRPr lang="en-GB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l-NL" dirty="0" smtClean="0"/>
              <a:t>Medisch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EBRO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Hoge standaard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Vaktherapie moet plek ‘bevechten’….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Zorgstandaarden</a:t>
            </a:r>
            <a:endParaRPr lang="en-GB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>Praktijk gestuurd</a:t>
            </a:r>
          </a:p>
          <a:p>
            <a:r>
              <a:rPr lang="nl-NL" dirty="0" smtClean="0"/>
              <a:t>Alle soorten evidentie</a:t>
            </a:r>
          </a:p>
          <a:p>
            <a:r>
              <a:rPr lang="nl-NL" dirty="0" smtClean="0"/>
              <a:t>Verschillende stakeholders</a:t>
            </a:r>
          </a:p>
          <a:p>
            <a:r>
              <a:rPr lang="nl-NL" dirty="0" smtClean="0"/>
              <a:t>Lat ligt lager voor vaktherapie</a:t>
            </a:r>
          </a:p>
          <a:p>
            <a:r>
              <a:rPr lang="nl-NL" dirty="0" smtClean="0"/>
              <a:t>Vaktherapie maakt onderdeel uit van…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5908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35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Zorgstandaarden/ generieke modules</a:t>
            </a:r>
            <a:endParaRPr lang="en-GB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Zorgstandaarden</a:t>
            </a:r>
            <a:endParaRPr lang="en-GB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Stoornis specifiek</a:t>
            </a:r>
          </a:p>
          <a:p>
            <a:pPr marL="0" indent="0">
              <a:buNone/>
            </a:pPr>
            <a:r>
              <a:rPr lang="nl-NL" dirty="0" smtClean="0"/>
              <a:t>Bijvoorbeeld: angst, depressie, ASS, ADHD,  persoonlijkheidsstoornissen enz..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Diagnostiek en behandeling.</a:t>
            </a:r>
          </a:p>
          <a:p>
            <a:pPr>
              <a:buFont typeface="Arial" charset="0"/>
              <a:buChar char="•"/>
            </a:pPr>
            <a:r>
              <a:rPr lang="nl-NL" dirty="0" err="1" smtClean="0"/>
              <a:t>Stepped</a:t>
            </a:r>
            <a:r>
              <a:rPr lang="nl-NL" dirty="0" smtClean="0"/>
              <a:t> care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Symptoomreductie, verbeteren van functioneren en bevorderen welzijn. </a:t>
            </a:r>
            <a:endParaRPr lang="en-GB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Generieke modules</a:t>
            </a:r>
            <a:endParaRPr lang="en-GB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Stoornis overstijgend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prstClr val="black"/>
                </a:solidFill>
              </a:rPr>
              <a:t>Bijvoorbeeld: psychiatrie en VG, Herstelondersteuning, EPA. </a:t>
            </a:r>
          </a:p>
          <a:p>
            <a:r>
              <a:rPr lang="nl-NL" sz="2000" dirty="0" smtClean="0">
                <a:solidFill>
                  <a:prstClr val="black"/>
                </a:solidFill>
              </a:rPr>
              <a:t>Beschrijven van de zorgketen (onderkenning, diagnostiek, behandeling, begeleiding en herstel).</a:t>
            </a:r>
          </a:p>
          <a:p>
            <a:r>
              <a:rPr lang="nl-NL" sz="2000" dirty="0" smtClean="0">
                <a:solidFill>
                  <a:prstClr val="black"/>
                </a:solidFill>
              </a:rPr>
              <a:t>EBP en PBE.</a:t>
            </a:r>
          </a:p>
          <a:p>
            <a:r>
              <a:rPr lang="nl-NL" sz="2000" dirty="0" smtClean="0">
                <a:solidFill>
                  <a:prstClr val="black"/>
                </a:solidFill>
              </a:rPr>
              <a:t>Beschrijven van behandelopties voor zowel hulpverleners als patiënten.  </a:t>
            </a:r>
          </a:p>
          <a:p>
            <a:endParaRPr lang="nl-N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9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Generieke Module Vaktherapie</a:t>
            </a:r>
            <a:br>
              <a:rPr lang="nl-NL" dirty="0" smtClean="0"/>
            </a:br>
            <a:r>
              <a:rPr lang="nl-NL" sz="2000" dirty="0" smtClean="0"/>
              <a:t>(onder andere)</a:t>
            </a:r>
            <a:endParaRPr lang="en-GB" sz="2000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nl-NL" dirty="0"/>
              <a:t>Een overzicht van vaktherapeutische Interventies met indicaties (klachten / stoornissen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smtClean="0"/>
              <a:t>Beschikbare </a:t>
            </a:r>
            <a:r>
              <a:rPr lang="nl-NL" dirty="0"/>
              <a:t>en/ of wenselijke verantwoordingsinformatie inclusief </a:t>
            </a:r>
            <a:r>
              <a:rPr lang="nl-NL" dirty="0" smtClean="0"/>
              <a:t>het g</a:t>
            </a:r>
            <a:r>
              <a:rPr lang="en-GB" dirty="0" err="1" smtClean="0"/>
              <a:t>ehanteerde</a:t>
            </a:r>
            <a:r>
              <a:rPr lang="en-GB" dirty="0" smtClean="0"/>
              <a:t> </a:t>
            </a:r>
            <a:r>
              <a:rPr lang="en-GB" dirty="0" err="1"/>
              <a:t>meetinstrumentarium</a:t>
            </a:r>
            <a:r>
              <a:rPr lang="nl-NL" dirty="0" smtClean="0"/>
              <a:t>.</a:t>
            </a:r>
          </a:p>
          <a:p>
            <a:r>
              <a:rPr lang="nl-NL" dirty="0" smtClean="0"/>
              <a:t>Versterken </a:t>
            </a:r>
            <a:r>
              <a:rPr lang="nl-NL" dirty="0"/>
              <a:t>van de samenwerking tussen de vaktherapeutische professional en </a:t>
            </a:r>
            <a:r>
              <a:rPr lang="nl-NL" dirty="0" smtClean="0"/>
              <a:t>andere beroepsgroepen</a:t>
            </a:r>
            <a:r>
              <a:rPr lang="nl-NL" dirty="0"/>
              <a:t>, vooral die beroepsgroepen die werkzaam zijn in de eerste lijn.</a:t>
            </a:r>
            <a:endParaRPr lang="nl-N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284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err="1" smtClean="0"/>
              <a:t>ZiNL</a:t>
            </a:r>
            <a:r>
              <a:rPr lang="nl-NL" dirty="0" smtClean="0"/>
              <a:t>/ matrix vaktherapie</a:t>
            </a:r>
            <a:endParaRPr lang="en-GB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nl-NL" dirty="0" smtClean="0"/>
              <a:t>Onderbouwde indicatiestelling voor angst -, depressieve -, psychotische - , AS-, persoonlijkheids-, eetstoornissen, PTSS en SOLK.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Met onderverdeling van symptomen/ symptoomgroepen.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Indeling naar psychische processen waar vaktherapie op aangrijpt.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Niveau van evidentie (praktijk – wetenschap)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Kwaliteit van leven</a:t>
            </a:r>
          </a:p>
          <a:p>
            <a:pPr>
              <a:buFont typeface="Arial" charset="0"/>
              <a:buChar char="•"/>
            </a:pPr>
            <a:endParaRPr lang="nl-NL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383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364</Words>
  <Application>Microsoft Office PowerPoint</Application>
  <PresentationFormat>Diavoorstelling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Federatie Vaktherapeutische Beroepen</vt:lpstr>
      <vt:lpstr>Kennisinnovatie</vt:lpstr>
      <vt:lpstr>Kennisinnovatie</vt:lpstr>
      <vt:lpstr>Samenhang</vt:lpstr>
      <vt:lpstr>Ontwikkelingen</vt:lpstr>
      <vt:lpstr>Zorgstandaarden/ MDR (Bekostiging van de zorg)</vt:lpstr>
      <vt:lpstr>Zorgstandaarden/ generieke modules</vt:lpstr>
      <vt:lpstr>Generieke Module Vaktherapie (onder andere)</vt:lpstr>
      <vt:lpstr>ZiNL/ matrix vaktherapie</vt:lpstr>
      <vt:lpstr>Voorbeeld eetstoornissen  (concept)</vt:lpstr>
      <vt:lpstr>VVT en kennisinnovatie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Federatie Vaktherapeutische Beroepen</dc:title>
  <dc:creator>Koch</dc:creator>
  <cp:lastModifiedBy>Susanne</cp:lastModifiedBy>
  <cp:revision>36</cp:revision>
  <dcterms:created xsi:type="dcterms:W3CDTF">2014-10-23T07:13:20Z</dcterms:created>
  <dcterms:modified xsi:type="dcterms:W3CDTF">2016-11-15T09:18:22Z</dcterms:modified>
</cp:coreProperties>
</file>