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84" r:id="rId4"/>
    <p:sldId id="266" r:id="rId5"/>
    <p:sldId id="272" r:id="rId6"/>
    <p:sldId id="286" r:id="rId7"/>
    <p:sldId id="288" r:id="rId8"/>
    <p:sldId id="294" r:id="rId9"/>
    <p:sldId id="295" r:id="rId10"/>
    <p:sldId id="290" r:id="rId11"/>
    <p:sldId id="291" r:id="rId12"/>
    <p:sldId id="292" r:id="rId13"/>
    <p:sldId id="283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D8E8"/>
    <a:srgbClr val="E9EDF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2604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3A02-D37F-614D-837B-A5C52A82392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C3B8-B034-494D-9D83-A4F3A30CC95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04453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87CAA-BB69-4746-8A03-A027B32C6D8E}" type="datetimeFigureOut">
              <a:rPr lang="nl-NL" smtClean="0"/>
              <a:pPr/>
              <a:t>15-11-2016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E1AAA-AC6A-4212-A040-EA89B1F3B1C9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" action="ppaction://noaction">
              <a:snd r:embed="rId3" name="Explosie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84291"/>
            <a:ext cx="9144000" cy="31128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2420888"/>
            <a:ext cx="91440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  <a:latin typeface="Trebuchet MS"/>
                <a:cs typeface="Trebuchet MS"/>
              </a:rPr>
              <a:t>Studiemiddag</a:t>
            </a:r>
            <a:r>
              <a:rPr lang="nl-NL" sz="480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         </a:t>
            </a:r>
            <a:r>
              <a:rPr lang="nl-NL" sz="3200" dirty="0" smtClean="0">
                <a:solidFill>
                  <a:srgbClr val="FF0000"/>
                </a:solidFill>
                <a:latin typeface="Trebuchet MS"/>
                <a:cs typeface="Trebuchet MS"/>
              </a:rPr>
              <a:t>Vrijgevestigden VVT</a:t>
            </a:r>
          </a:p>
          <a:p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     </a:t>
            </a:r>
          </a:p>
          <a:p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nl-NL" sz="42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Vrijdag 16 oktober 2015</a:t>
            </a:r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140854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7624" y="2420888"/>
            <a:ext cx="640871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Startteam VVT</a:t>
            </a:r>
            <a:endParaRPr lang="nl-NL" sz="4000" dirty="0"/>
          </a:p>
        </p:txBody>
      </p:sp>
      <p:sp>
        <p:nvSpPr>
          <p:cNvPr id="2" name="Tekstvak 1"/>
          <p:cNvSpPr txBox="1"/>
          <p:nvPr/>
        </p:nvSpPr>
        <p:spPr>
          <a:xfrm>
            <a:off x="683568" y="58581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Sander Fauth (FVB BB)</a:t>
            </a: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484999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Renate </a:t>
            </a:r>
            <a:r>
              <a:rPr lang="nl-NL" sz="2800" dirty="0" err="1" smtClean="0"/>
              <a:t>Hoenselaar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33569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Kamille </a:t>
            </a:r>
            <a:r>
              <a:rPr lang="nl-NL" sz="2800" dirty="0" err="1" smtClean="0"/>
              <a:t>Rijksen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683568" y="38610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Wijntje van der Ende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43651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Ciska</a:t>
            </a:r>
            <a:r>
              <a:rPr lang="nl-NL" sz="2800" dirty="0" smtClean="0"/>
              <a:t> van Sloten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683568" y="53540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Martin Rietman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4644008" y="33569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regiogroepen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4644008" y="386104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o</a:t>
            </a:r>
            <a:r>
              <a:rPr lang="nl-NL" sz="2800" dirty="0" smtClean="0"/>
              <a:t>nderzoek, stopt </a:t>
            </a:r>
            <a:r>
              <a:rPr lang="nl-NL" sz="2800" dirty="0" err="1" smtClean="0"/>
              <a:t>tzt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44008" y="434594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gestopt</a:t>
            </a:r>
            <a:endParaRPr lang="nl-NL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4644008" y="486916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</a:t>
            </a:r>
            <a:r>
              <a:rPr lang="nl-NL" sz="2800" dirty="0" smtClean="0"/>
              <a:t>tudiedag, sociale media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4644008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nl-NL" sz="2800" dirty="0" smtClean="0">
                <a:latin typeface="+mj-lt"/>
                <a:ea typeface="Wingdings"/>
                <a:cs typeface="Wingdings"/>
                <a:sym typeface="Wingdings"/>
              </a:rPr>
              <a:t>FVB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4644008" y="535405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btw-enquête, landkaart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539443826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7624" y="2420888"/>
            <a:ext cx="640871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actiepunten</a:t>
            </a:r>
            <a:endParaRPr lang="nl-NL" sz="4000" dirty="0"/>
          </a:p>
        </p:txBody>
      </p:sp>
      <p:sp>
        <p:nvSpPr>
          <p:cNvPr id="11" name="Tekstvak 10"/>
          <p:cNvSpPr txBox="1"/>
          <p:nvPr/>
        </p:nvSpPr>
        <p:spPr>
          <a:xfrm>
            <a:off x="1187624" y="2420888"/>
            <a:ext cx="640871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actiepunten</a:t>
            </a:r>
            <a:endParaRPr lang="nl-NL" sz="4000" dirty="0"/>
          </a:p>
        </p:txBody>
      </p:sp>
      <p:sp>
        <p:nvSpPr>
          <p:cNvPr id="14" name="Tekstvak 13"/>
          <p:cNvSpPr txBox="1"/>
          <p:nvPr/>
        </p:nvSpPr>
        <p:spPr>
          <a:xfrm>
            <a:off x="683568" y="335699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Transitie jeugdzorg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683568" y="386104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    - SKJ</a:t>
            </a:r>
          </a:p>
          <a:p>
            <a:r>
              <a:rPr lang="nl-NL" sz="2800" dirty="0" smtClean="0"/>
              <a:t>    - zorgverzekeraars</a:t>
            </a:r>
            <a:endParaRPr lang="nl-NL" sz="2800" dirty="0"/>
          </a:p>
        </p:txBody>
      </p:sp>
      <p:sp>
        <p:nvSpPr>
          <p:cNvPr id="17" name="Tekstvak 16"/>
          <p:cNvSpPr txBox="1"/>
          <p:nvPr/>
        </p:nvSpPr>
        <p:spPr>
          <a:xfrm>
            <a:off x="683568" y="521003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Onderzoek</a:t>
            </a:r>
            <a:endParaRPr lang="nl-NL" sz="2800" dirty="0"/>
          </a:p>
        </p:txBody>
      </p:sp>
      <p:sp>
        <p:nvSpPr>
          <p:cNvPr id="18" name="Tekstvak 17"/>
          <p:cNvSpPr txBox="1"/>
          <p:nvPr/>
        </p:nvSpPr>
        <p:spPr>
          <a:xfrm>
            <a:off x="709657" y="5930116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BTW-enquête</a:t>
            </a:r>
            <a:endParaRPr lang="nl-NL" sz="2800" dirty="0"/>
          </a:p>
        </p:txBody>
      </p:sp>
      <p:sp>
        <p:nvSpPr>
          <p:cNvPr id="19" name="Tekstvak 18"/>
          <p:cNvSpPr txBox="1"/>
          <p:nvPr/>
        </p:nvSpPr>
        <p:spPr>
          <a:xfrm>
            <a:off x="4644008" y="3356991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Standaardbrieven</a:t>
            </a:r>
          </a:p>
          <a:p>
            <a:pPr marL="457200" indent="-457200">
              <a:buFontTx/>
              <a:buChar char="-"/>
            </a:pPr>
            <a:r>
              <a:rPr lang="nl-NL" sz="2800" dirty="0" smtClean="0"/>
              <a:t>FVB ondersteuning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d</a:t>
            </a:r>
            <a:r>
              <a:rPr lang="nl-NL" sz="2800" dirty="0" smtClean="0"/>
              <a:t>elen en verspreiden</a:t>
            </a:r>
          </a:p>
          <a:p>
            <a:pPr marL="457200" indent="-457200">
              <a:buFontTx/>
              <a:buChar char="-"/>
            </a:pPr>
            <a:r>
              <a:rPr lang="nl-NL" sz="2800" dirty="0"/>
              <a:t>d</a:t>
            </a:r>
            <a:r>
              <a:rPr lang="nl-NL" sz="2800" dirty="0" smtClean="0"/>
              <a:t>atabase / </a:t>
            </a:r>
            <a:r>
              <a:rPr lang="nl-NL" sz="2800" dirty="0" err="1" smtClean="0"/>
              <a:t>dropbox</a:t>
            </a:r>
            <a:endParaRPr lang="nl-NL" sz="2800" dirty="0"/>
          </a:p>
        </p:txBody>
      </p:sp>
      <p:sp>
        <p:nvSpPr>
          <p:cNvPr id="20" name="Tekstvak 19"/>
          <p:cNvSpPr txBox="1"/>
          <p:nvPr/>
        </p:nvSpPr>
        <p:spPr>
          <a:xfrm>
            <a:off x="4644008" y="564208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Clienttevredenheid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3500509218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7624" y="2420888"/>
            <a:ext cx="640871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actiepunten</a:t>
            </a:r>
            <a:endParaRPr lang="nl-NL" sz="4000" dirty="0"/>
          </a:p>
        </p:txBody>
      </p:sp>
      <p:sp>
        <p:nvSpPr>
          <p:cNvPr id="11" name="Tekstvak 10"/>
          <p:cNvSpPr txBox="1"/>
          <p:nvPr/>
        </p:nvSpPr>
        <p:spPr>
          <a:xfrm>
            <a:off x="1187624" y="3429000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Organisatie		aanspreekpunten per provincie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regiogroepen in kaart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nieuwe leden werkgroep VVT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- onderzoek</a:t>
            </a:r>
          </a:p>
          <a:p>
            <a:r>
              <a:rPr lang="nl-NL" sz="2800" dirty="0"/>
              <a:t>	</a:t>
            </a:r>
            <a:r>
              <a:rPr lang="nl-NL" sz="2800" dirty="0" smtClean="0"/>
              <a:t>		- verschillende achtergronden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1187624" y="5642084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err="1" smtClean="0"/>
              <a:t>LinkedIn</a:t>
            </a:r>
            <a:r>
              <a:rPr lang="nl-NL" sz="2800" dirty="0" smtClean="0"/>
              <a:t> groep	Jolanda </a:t>
            </a:r>
            <a:r>
              <a:rPr lang="nl-NL" sz="2800" dirty="0" err="1" smtClean="0"/>
              <a:t>Deppe</a:t>
            </a:r>
            <a:r>
              <a:rPr lang="nl-NL" sz="2800" dirty="0" smtClean="0"/>
              <a:t> gestopt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xmlns="" val="2979448005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2048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FF0000"/>
                </a:solidFill>
                <a:latin typeface="Trebuchet MS"/>
                <a:cs typeface="Trebuchet MS"/>
              </a:rPr>
              <a:t>Succesmiddag Zelfstandig Gevestigden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996952"/>
            <a:ext cx="6253525" cy="350100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068960"/>
            <a:ext cx="2651694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285960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187624" y="3645024"/>
            <a:ext cx="6408712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sz="4000" dirty="0" smtClean="0"/>
              <a:t>Organisatie VVT 2015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xmlns="" val="3565151689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" action="ppaction://noaction">
              <a:snd r:embed="rId3" name="Explosie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84291"/>
            <a:ext cx="9144000" cy="311285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0" y="2420888"/>
            <a:ext cx="9144000" cy="406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 smtClean="0">
                <a:solidFill>
                  <a:srgbClr val="FF0000"/>
                </a:solidFill>
                <a:latin typeface="Trebuchet MS"/>
                <a:cs typeface="Trebuchet MS"/>
              </a:rPr>
              <a:t>Actiemiddag </a:t>
            </a:r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      </a:t>
            </a:r>
            <a:r>
              <a:rPr lang="nl-NL" sz="3200" dirty="0" smtClean="0">
                <a:solidFill>
                  <a:srgbClr val="FF0000"/>
                </a:solidFill>
                <a:latin typeface="Trebuchet MS"/>
                <a:cs typeface="Trebuchet MS"/>
              </a:rPr>
              <a:t>Zelfstandig Gevestigden</a:t>
            </a:r>
          </a:p>
          <a:p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     </a:t>
            </a:r>
          </a:p>
          <a:p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nl-NL" sz="4200" dirty="0" smtClean="0">
              <a:solidFill>
                <a:srgbClr val="FF0000"/>
              </a:solidFill>
              <a:latin typeface="Trebuchet MS"/>
              <a:cs typeface="Trebuchet MS"/>
            </a:endParaRPr>
          </a:p>
          <a:p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r>
              <a:rPr lang="nl-NL" sz="4200" dirty="0" smtClean="0">
                <a:solidFill>
                  <a:srgbClr val="FF0000"/>
                </a:solidFill>
                <a:latin typeface="Trebuchet MS"/>
                <a:cs typeface="Trebuchet MS"/>
              </a:rPr>
              <a:t>donderdag 9 oktober 2014</a:t>
            </a:r>
            <a:endParaRPr lang="nl-NL" sz="42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5908863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899592" y="2276872"/>
            <a:ext cx="6386208" cy="876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cap="all" dirty="0" smtClean="0"/>
              <a:t>De SITUATIE UIT Commissie ZGVT </a:t>
            </a:r>
            <a:endParaRPr lang="nl-NL" sz="3600" cap="all" dirty="0"/>
          </a:p>
        </p:txBody>
      </p:sp>
      <p:grpSp>
        <p:nvGrpSpPr>
          <p:cNvPr id="7" name="Groep 26"/>
          <p:cNvGrpSpPr/>
          <p:nvPr/>
        </p:nvGrpSpPr>
        <p:grpSpPr>
          <a:xfrm>
            <a:off x="2015623" y="3068960"/>
            <a:ext cx="3924529" cy="3456384"/>
            <a:chOff x="2231647" y="1883549"/>
            <a:chExt cx="4500593" cy="3849707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3946158" y="3169433"/>
              <a:ext cx="1143008" cy="1066797"/>
              <a:chOff x="108779775" y="108087580"/>
              <a:chExt cx="1944000" cy="1496570"/>
            </a:xfrm>
          </p:grpSpPr>
          <p:sp>
            <p:nvSpPr>
              <p:cNvPr id="56" name="AutoShape 3"/>
              <p:cNvSpPr>
                <a:spLocks noChangeArrowheads="1"/>
              </p:cNvSpPr>
              <p:nvPr/>
            </p:nvSpPr>
            <p:spPr bwMode="auto">
              <a:xfrm>
                <a:off x="108779775" y="10886415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003399"/>
              </a:solidFill>
              <a:ln w="9525" algn="in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7" name="Oval 4"/>
              <p:cNvSpPr>
                <a:spLocks noChangeArrowheads="1"/>
              </p:cNvSpPr>
              <p:nvPr/>
            </p:nvSpPr>
            <p:spPr bwMode="auto">
              <a:xfrm>
                <a:off x="109262870" y="10836015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8" name="Oval 5"/>
              <p:cNvSpPr>
                <a:spLocks noChangeArrowheads="1"/>
              </p:cNvSpPr>
              <p:nvPr/>
            </p:nvSpPr>
            <p:spPr bwMode="auto">
              <a:xfrm>
                <a:off x="109254075" y="108087580"/>
                <a:ext cx="864000" cy="792000"/>
              </a:xfrm>
              <a:prstGeom prst="ellipse">
                <a:avLst/>
              </a:prstGeom>
              <a:solidFill>
                <a:srgbClr val="003399"/>
              </a:solidFill>
              <a:ln w="9525" algn="in">
                <a:solidFill>
                  <a:srgbClr val="003399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231647" y="2597929"/>
              <a:ext cx="500066" cy="492121"/>
              <a:chOff x="109139775" y="110448150"/>
              <a:chExt cx="1944000" cy="1496570"/>
            </a:xfrm>
          </p:grpSpPr>
          <p:sp>
            <p:nvSpPr>
              <p:cNvPr id="53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4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5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2303084" y="3812375"/>
              <a:ext cx="500066" cy="492121"/>
              <a:chOff x="109139775" y="110448150"/>
              <a:chExt cx="1944000" cy="1496570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1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52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6232174" y="2526491"/>
              <a:ext cx="500066" cy="492121"/>
              <a:chOff x="109139775" y="110448150"/>
              <a:chExt cx="1944000" cy="1496570"/>
            </a:xfrm>
          </p:grpSpPr>
          <p:sp>
            <p:nvSpPr>
              <p:cNvPr id="47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6"/>
            <p:cNvGrpSpPr>
              <a:grpSpLocks/>
            </p:cNvGrpSpPr>
            <p:nvPr/>
          </p:nvGrpSpPr>
          <p:grpSpPr bwMode="auto">
            <a:xfrm>
              <a:off x="2803150" y="5098259"/>
              <a:ext cx="500066" cy="492121"/>
              <a:chOff x="109139775" y="110448150"/>
              <a:chExt cx="1944000" cy="1496570"/>
            </a:xfrm>
          </p:grpSpPr>
          <p:sp>
            <p:nvSpPr>
              <p:cNvPr id="44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5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6"/>
            <p:cNvGrpSpPr>
              <a:grpSpLocks/>
            </p:cNvGrpSpPr>
            <p:nvPr/>
          </p:nvGrpSpPr>
          <p:grpSpPr bwMode="auto">
            <a:xfrm>
              <a:off x="4231910" y="5241135"/>
              <a:ext cx="500066" cy="492121"/>
              <a:chOff x="109139775" y="110448150"/>
              <a:chExt cx="1944000" cy="1496570"/>
            </a:xfrm>
          </p:grpSpPr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6"/>
            <p:cNvGrpSpPr>
              <a:grpSpLocks/>
            </p:cNvGrpSpPr>
            <p:nvPr/>
          </p:nvGrpSpPr>
          <p:grpSpPr bwMode="auto">
            <a:xfrm>
              <a:off x="5803546" y="5169697"/>
              <a:ext cx="500066" cy="492121"/>
              <a:chOff x="109139775" y="110448150"/>
              <a:chExt cx="1944000" cy="1496570"/>
            </a:xfrm>
          </p:grpSpPr>
          <p:sp>
            <p:nvSpPr>
              <p:cNvPr id="38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0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6"/>
            <p:cNvGrpSpPr>
              <a:grpSpLocks/>
            </p:cNvGrpSpPr>
            <p:nvPr/>
          </p:nvGrpSpPr>
          <p:grpSpPr bwMode="auto">
            <a:xfrm>
              <a:off x="6232174" y="3812375"/>
              <a:ext cx="500066" cy="492121"/>
              <a:chOff x="109139775" y="110448150"/>
              <a:chExt cx="1944000" cy="1496570"/>
            </a:xfrm>
          </p:grpSpPr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4231910" y="1883549"/>
              <a:ext cx="500066" cy="492121"/>
              <a:chOff x="109139775" y="110448150"/>
              <a:chExt cx="1944000" cy="1496570"/>
            </a:xfrm>
          </p:grpSpPr>
          <p:sp>
            <p:nvSpPr>
              <p:cNvPr id="32" name="AutoShape 7"/>
              <p:cNvSpPr>
                <a:spLocks noChangeArrowheads="1"/>
              </p:cNvSpPr>
              <p:nvPr/>
            </p:nvSpPr>
            <p:spPr bwMode="auto">
              <a:xfrm>
                <a:off x="109139775" y="111224720"/>
                <a:ext cx="1944000" cy="720000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109622870" y="110720720"/>
                <a:ext cx="864000" cy="792000"/>
              </a:xfrm>
              <a:prstGeom prst="ellipse">
                <a:avLst/>
              </a:prstGeom>
              <a:solidFill>
                <a:srgbClr val="FFFFFF"/>
              </a:solidFill>
              <a:ln w="9525" algn="in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4" name="Oval 9"/>
              <p:cNvSpPr>
                <a:spLocks noChangeArrowheads="1"/>
              </p:cNvSpPr>
              <p:nvPr/>
            </p:nvSpPr>
            <p:spPr bwMode="auto">
              <a:xfrm>
                <a:off x="109614075" y="110448150"/>
                <a:ext cx="864000" cy="792000"/>
              </a:xfrm>
              <a:prstGeom prst="ellipse">
                <a:avLst/>
              </a:prstGeom>
              <a:solidFill>
                <a:srgbClr val="66CCFF"/>
              </a:solidFill>
              <a:ln w="9525" algn="in">
                <a:solidFill>
                  <a:srgbClr val="66CCFF"/>
                </a:solidFill>
                <a:round/>
                <a:headEnd/>
                <a:tailEnd/>
              </a:ln>
              <a:effectLst/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nl-NL" kern="1200">
                  <a:solidFill>
                    <a:srgbClr val="000000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7" name="Rechte verbindingslijn met pijl 16"/>
            <p:cNvCxnSpPr/>
            <p:nvPr/>
          </p:nvCxnSpPr>
          <p:spPr>
            <a:xfrm rot="5400000" flipH="1" flipV="1">
              <a:off x="4231116" y="2740805"/>
              <a:ext cx="429422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met pijl 17"/>
            <p:cNvCxnSpPr/>
            <p:nvPr/>
          </p:nvCxnSpPr>
          <p:spPr>
            <a:xfrm flipV="1">
              <a:off x="5160604" y="3097995"/>
              <a:ext cx="1000132" cy="6429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met pijl 18"/>
            <p:cNvCxnSpPr/>
            <p:nvPr/>
          </p:nvCxnSpPr>
          <p:spPr>
            <a:xfrm>
              <a:off x="5232042" y="4098127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chte verbindingslijn met pijl 19"/>
            <p:cNvCxnSpPr/>
            <p:nvPr/>
          </p:nvCxnSpPr>
          <p:spPr>
            <a:xfrm rot="16200000" flipH="1">
              <a:off x="5017728" y="4383879"/>
              <a:ext cx="928694" cy="78581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chte verbindingslijn met pijl 20"/>
            <p:cNvCxnSpPr/>
            <p:nvPr/>
          </p:nvCxnSpPr>
          <p:spPr>
            <a:xfrm rot="5400000">
              <a:off x="4161266" y="4669631"/>
              <a:ext cx="57150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chte verbindingslijn met pijl 21"/>
            <p:cNvCxnSpPr/>
            <p:nvPr/>
          </p:nvCxnSpPr>
          <p:spPr>
            <a:xfrm rot="5400000">
              <a:off x="3267497" y="4419598"/>
              <a:ext cx="714380" cy="6429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chte verbindingslijn met pijl 22"/>
            <p:cNvCxnSpPr/>
            <p:nvPr/>
          </p:nvCxnSpPr>
          <p:spPr>
            <a:xfrm rot="10800000">
              <a:off x="2946026" y="4098127"/>
              <a:ext cx="857256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chte verbindingslijn met pijl 23"/>
            <p:cNvCxnSpPr/>
            <p:nvPr/>
          </p:nvCxnSpPr>
          <p:spPr>
            <a:xfrm rot="10800000">
              <a:off x="2874588" y="3026557"/>
              <a:ext cx="1000132" cy="642942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vak 24"/>
            <p:cNvSpPr txBox="1"/>
            <p:nvPr/>
          </p:nvSpPr>
          <p:spPr>
            <a:xfrm>
              <a:off x="6303612" y="2240739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26" name="Tekstvak 25"/>
            <p:cNvSpPr txBox="1"/>
            <p:nvPr/>
          </p:nvSpPr>
          <p:spPr>
            <a:xfrm>
              <a:off x="6232174" y="3526623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27" name="Tekstvak 26"/>
            <p:cNvSpPr txBox="1"/>
            <p:nvPr/>
          </p:nvSpPr>
          <p:spPr>
            <a:xfrm>
              <a:off x="5803546" y="4892698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28" name="Tekstvak 27"/>
            <p:cNvSpPr txBox="1"/>
            <p:nvPr/>
          </p:nvSpPr>
          <p:spPr>
            <a:xfrm>
              <a:off x="4303348" y="4955383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29" name="Tekstvak 28"/>
            <p:cNvSpPr txBox="1"/>
            <p:nvPr/>
          </p:nvSpPr>
          <p:spPr>
            <a:xfrm>
              <a:off x="2374522" y="3526623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30" name="Tekstvak 29"/>
            <p:cNvSpPr txBox="1"/>
            <p:nvPr/>
          </p:nvSpPr>
          <p:spPr>
            <a:xfrm>
              <a:off x="2303084" y="2240739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  <p:sp>
          <p:nvSpPr>
            <p:cNvPr id="31" name="Tekstvak 30"/>
            <p:cNvSpPr txBox="1"/>
            <p:nvPr/>
          </p:nvSpPr>
          <p:spPr>
            <a:xfrm>
              <a:off x="2874588" y="4741069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NL" sz="1200" kern="1200" dirty="0">
                  <a:solidFill>
                    <a:srgbClr val="000000"/>
                  </a:solidFill>
                  <a:latin typeface="Eurostile" pitchFamily="34" charset="0"/>
                  <a:ea typeface="+mn-ea"/>
                  <a:cs typeface="+mn-cs"/>
                </a:rPr>
                <a:t>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39098732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cap="all" dirty="0" smtClean="0">
                <a:latin typeface="+mj-lt"/>
              </a:rPr>
              <a:t>De HUIDIGE ‘netwerk’ situatie</a:t>
            </a:r>
            <a:endParaRPr lang="nl-NL" cap="all" dirty="0">
              <a:latin typeface="+mj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737544" y="2984982"/>
            <a:ext cx="1143008" cy="1066797"/>
            <a:chOff x="108779775" y="108087580"/>
            <a:chExt cx="1944000" cy="1496570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108779775" y="10886415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003399"/>
            </a:solidFill>
            <a:ln w="9525" algn="in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09262870" y="10836015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09254075" y="108087580"/>
              <a:ext cx="864000" cy="792000"/>
            </a:xfrm>
            <a:prstGeom prst="ellipse">
              <a:avLst/>
            </a:prstGeom>
            <a:solidFill>
              <a:srgbClr val="003399"/>
            </a:solidFill>
            <a:ln w="9525" algn="in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023033" y="2413478"/>
            <a:ext cx="500066" cy="492121"/>
            <a:chOff x="109139775" y="110448150"/>
            <a:chExt cx="1944000" cy="1496570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2094470" y="3627924"/>
            <a:ext cx="500066" cy="492121"/>
            <a:chOff x="109139775" y="110448150"/>
            <a:chExt cx="1944000" cy="1496570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6" name="Group 6"/>
          <p:cNvGrpSpPr>
            <a:grpSpLocks/>
          </p:cNvGrpSpPr>
          <p:nvPr/>
        </p:nvGrpSpPr>
        <p:grpSpPr bwMode="auto">
          <a:xfrm>
            <a:off x="6023560" y="2342040"/>
            <a:ext cx="500066" cy="492121"/>
            <a:chOff x="109139775" y="110448150"/>
            <a:chExt cx="1944000" cy="1496570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2594536" y="4913808"/>
            <a:ext cx="500066" cy="492121"/>
            <a:chOff x="109139775" y="110448150"/>
            <a:chExt cx="1944000" cy="1496570"/>
          </a:xfrm>
        </p:grpSpPr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" name="Group 6"/>
          <p:cNvGrpSpPr>
            <a:grpSpLocks/>
          </p:cNvGrpSpPr>
          <p:nvPr/>
        </p:nvGrpSpPr>
        <p:grpSpPr bwMode="auto">
          <a:xfrm>
            <a:off x="4023296" y="5056684"/>
            <a:ext cx="500066" cy="492121"/>
            <a:chOff x="109139775" y="110448150"/>
            <a:chExt cx="1944000" cy="1496570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8" name="Group 6"/>
          <p:cNvGrpSpPr>
            <a:grpSpLocks/>
          </p:cNvGrpSpPr>
          <p:nvPr/>
        </p:nvGrpSpPr>
        <p:grpSpPr bwMode="auto">
          <a:xfrm>
            <a:off x="5594932" y="4985246"/>
            <a:ext cx="500066" cy="492121"/>
            <a:chOff x="109139775" y="110448150"/>
            <a:chExt cx="1944000" cy="1496570"/>
          </a:xfrm>
        </p:grpSpPr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2" name="Group 6"/>
          <p:cNvGrpSpPr>
            <a:grpSpLocks/>
          </p:cNvGrpSpPr>
          <p:nvPr/>
        </p:nvGrpSpPr>
        <p:grpSpPr bwMode="auto">
          <a:xfrm>
            <a:off x="6023560" y="3627924"/>
            <a:ext cx="500066" cy="492121"/>
            <a:chOff x="109139775" y="110448150"/>
            <a:chExt cx="1944000" cy="1496570"/>
          </a:xfrm>
        </p:grpSpPr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4023296" y="1699098"/>
            <a:ext cx="500066" cy="492121"/>
            <a:chOff x="109139775" y="110448150"/>
            <a:chExt cx="1944000" cy="1496570"/>
          </a:xfrm>
        </p:grpSpPr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109139775" y="111224720"/>
              <a:ext cx="1944000" cy="72000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109622870" y="110720720"/>
              <a:ext cx="864000" cy="792000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109614075" y="110448150"/>
              <a:ext cx="864000" cy="792000"/>
            </a:xfrm>
            <a:prstGeom prst="ellipse">
              <a:avLst/>
            </a:prstGeom>
            <a:solidFill>
              <a:srgbClr val="66CCFF"/>
            </a:solidFill>
            <a:ln w="9525" algn="in">
              <a:solidFill>
                <a:srgbClr val="66CC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40" name="Rechte verbindingslijn met pijl 39"/>
          <p:cNvCxnSpPr/>
          <p:nvPr/>
        </p:nvCxnSpPr>
        <p:spPr>
          <a:xfrm rot="5400000" flipH="1" flipV="1">
            <a:off x="4022502" y="2556354"/>
            <a:ext cx="429422" cy="7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met pijl 40"/>
          <p:cNvCxnSpPr/>
          <p:nvPr/>
        </p:nvCxnSpPr>
        <p:spPr>
          <a:xfrm flipV="1">
            <a:off x="4951990" y="2913544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/>
          <p:nvPr/>
        </p:nvCxnSpPr>
        <p:spPr>
          <a:xfrm>
            <a:off x="5023428" y="3913676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met pijl 42"/>
          <p:cNvCxnSpPr/>
          <p:nvPr/>
        </p:nvCxnSpPr>
        <p:spPr>
          <a:xfrm rot="16200000" flipH="1">
            <a:off x="4809114" y="4199428"/>
            <a:ext cx="928694" cy="78581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met pijl 43"/>
          <p:cNvCxnSpPr/>
          <p:nvPr/>
        </p:nvCxnSpPr>
        <p:spPr>
          <a:xfrm rot="5400000">
            <a:off x="3952652" y="4485180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/>
          <p:nvPr/>
        </p:nvCxnSpPr>
        <p:spPr>
          <a:xfrm rot="5400000">
            <a:off x="3058883" y="4235147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met pijl 45"/>
          <p:cNvCxnSpPr/>
          <p:nvPr/>
        </p:nvCxnSpPr>
        <p:spPr>
          <a:xfrm rot="10800000">
            <a:off x="2737412" y="3913676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met pijl 46"/>
          <p:cNvCxnSpPr/>
          <p:nvPr/>
        </p:nvCxnSpPr>
        <p:spPr>
          <a:xfrm rot="10800000">
            <a:off x="2665974" y="2842106"/>
            <a:ext cx="1000132" cy="6429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vak 47"/>
          <p:cNvSpPr txBox="1"/>
          <p:nvPr/>
        </p:nvSpPr>
        <p:spPr>
          <a:xfrm>
            <a:off x="6094998" y="205628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 err="1" smtClean="0">
                <a:solidFill>
                  <a:srgbClr val="FFFFFF"/>
                </a:solidFill>
              </a:rPr>
              <a:t>Stakeholder</a:t>
            </a:r>
            <a:endParaRPr lang="nl-NL" sz="1400" dirty="0">
              <a:solidFill>
                <a:srgbClr val="FFFFFF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023560" y="3342172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FFFFFF"/>
                </a:solidFill>
              </a:rPr>
              <a:t>Lid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5594932" y="470824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FFFFFF"/>
                </a:solidFill>
              </a:rPr>
              <a:t>Lid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4094734" y="4770932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 smtClean="0">
                <a:solidFill>
                  <a:srgbClr val="FFFFFF"/>
                </a:solidFill>
              </a:rPr>
              <a:t>Lid</a:t>
            </a:r>
            <a:endParaRPr lang="nl-NL" sz="1200" dirty="0">
              <a:solidFill>
                <a:srgbClr val="FFFFFF"/>
              </a:solidFill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2165908" y="3342172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FFFFFF"/>
                </a:solidFill>
              </a:rPr>
              <a:t>Lid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2094470" y="2056288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Stakeholder</a:t>
            </a:r>
            <a:endParaRPr lang="nl-NL" sz="1400" dirty="0">
              <a:solidFill>
                <a:srgbClr val="FFFFFF"/>
              </a:solidFill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2665974" y="4556618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400" dirty="0">
                <a:solidFill>
                  <a:srgbClr val="FFFFFF"/>
                </a:solidFill>
              </a:rPr>
              <a:t>Lid</a:t>
            </a:r>
          </a:p>
        </p:txBody>
      </p:sp>
      <p:cxnSp>
        <p:nvCxnSpPr>
          <p:cNvPr id="55" name="Rechte verbindingslijn met pijl 54"/>
          <p:cNvCxnSpPr/>
          <p:nvPr/>
        </p:nvCxnSpPr>
        <p:spPr>
          <a:xfrm>
            <a:off x="4666238" y="1984850"/>
            <a:ext cx="1214446" cy="57150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/>
          <p:nvPr/>
        </p:nvCxnSpPr>
        <p:spPr>
          <a:xfrm rot="5400000">
            <a:off x="6028322" y="3123096"/>
            <a:ext cx="428628" cy="95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/>
          <p:nvPr/>
        </p:nvCxnSpPr>
        <p:spPr>
          <a:xfrm rot="5400000">
            <a:off x="5773527" y="4520899"/>
            <a:ext cx="714380" cy="2143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echte verbindingslijn met pijl 57"/>
          <p:cNvCxnSpPr/>
          <p:nvPr/>
        </p:nvCxnSpPr>
        <p:spPr>
          <a:xfrm rot="10800000">
            <a:off x="4809114" y="5413874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echte verbindingslijn met pijl 58"/>
          <p:cNvCxnSpPr/>
          <p:nvPr/>
        </p:nvCxnSpPr>
        <p:spPr>
          <a:xfrm rot="10800000">
            <a:off x="3308916" y="5342436"/>
            <a:ext cx="571504" cy="71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chte verbindingslijn met pijl 59"/>
          <p:cNvCxnSpPr/>
          <p:nvPr/>
        </p:nvCxnSpPr>
        <p:spPr>
          <a:xfrm rot="16200000" flipH="1">
            <a:off x="1992075" y="4454223"/>
            <a:ext cx="785818" cy="2762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/>
          <p:nvPr/>
        </p:nvCxnSpPr>
        <p:spPr>
          <a:xfrm rot="5400000">
            <a:off x="1956356" y="3194534"/>
            <a:ext cx="428628" cy="95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/>
          <p:cNvCxnSpPr/>
          <p:nvPr/>
        </p:nvCxnSpPr>
        <p:spPr>
          <a:xfrm rot="10800000" flipV="1">
            <a:off x="2594536" y="2056288"/>
            <a:ext cx="1285884" cy="42862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/>
          <p:nvPr/>
        </p:nvCxnSpPr>
        <p:spPr>
          <a:xfrm rot="16200000" flipH="1">
            <a:off x="2992207" y="3596967"/>
            <a:ext cx="2857520" cy="619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/>
          <p:cNvCxnSpPr>
            <a:endCxn id="50" idx="0"/>
          </p:cNvCxnSpPr>
          <p:nvPr/>
        </p:nvCxnSpPr>
        <p:spPr>
          <a:xfrm>
            <a:off x="4532887" y="2199163"/>
            <a:ext cx="1275405" cy="250908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Rechte verbindingslijn met pijl 64"/>
          <p:cNvCxnSpPr>
            <a:endCxn id="54" idx="3"/>
          </p:cNvCxnSpPr>
          <p:nvPr/>
        </p:nvCxnSpPr>
        <p:spPr>
          <a:xfrm flipH="1">
            <a:off x="3092694" y="2199164"/>
            <a:ext cx="940126" cy="251134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Rechte verbindingslijn met pijl 65"/>
          <p:cNvCxnSpPr/>
          <p:nvPr/>
        </p:nvCxnSpPr>
        <p:spPr>
          <a:xfrm rot="16200000" flipH="1">
            <a:off x="4559081" y="2306321"/>
            <a:ext cx="1571636" cy="135732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Rechte verbindingslijn met pijl 66"/>
          <p:cNvCxnSpPr/>
          <p:nvPr/>
        </p:nvCxnSpPr>
        <p:spPr>
          <a:xfrm rot="5400000">
            <a:off x="5090491" y="3703739"/>
            <a:ext cx="1794701" cy="2143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met pijl 67"/>
          <p:cNvCxnSpPr/>
          <p:nvPr/>
        </p:nvCxnSpPr>
        <p:spPr>
          <a:xfrm rot="5400000">
            <a:off x="3987577" y="3235015"/>
            <a:ext cx="2500330" cy="14287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met pijl 68"/>
          <p:cNvCxnSpPr/>
          <p:nvPr/>
        </p:nvCxnSpPr>
        <p:spPr>
          <a:xfrm rot="10800000" flipV="1">
            <a:off x="3094602" y="2913544"/>
            <a:ext cx="3214710" cy="21431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met pijl 69"/>
          <p:cNvCxnSpPr/>
          <p:nvPr/>
        </p:nvCxnSpPr>
        <p:spPr>
          <a:xfrm rot="10800000" flipV="1">
            <a:off x="2594536" y="2913544"/>
            <a:ext cx="3848128" cy="92869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chte verbindingslijn met pijl 70"/>
          <p:cNvCxnSpPr/>
          <p:nvPr/>
        </p:nvCxnSpPr>
        <p:spPr>
          <a:xfrm rot="10800000" flipV="1">
            <a:off x="2594536" y="2627792"/>
            <a:ext cx="3357586" cy="1428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chte verbindingslijn met pijl 71"/>
          <p:cNvCxnSpPr/>
          <p:nvPr/>
        </p:nvCxnSpPr>
        <p:spPr>
          <a:xfrm rot="10800000">
            <a:off x="2746936" y="3994638"/>
            <a:ext cx="3133748" cy="619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met pijl 72"/>
          <p:cNvCxnSpPr/>
          <p:nvPr/>
        </p:nvCxnSpPr>
        <p:spPr>
          <a:xfrm rot="10800000" flipV="1">
            <a:off x="3023164" y="4199428"/>
            <a:ext cx="3071834" cy="85725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met pijl 73"/>
          <p:cNvCxnSpPr/>
          <p:nvPr/>
        </p:nvCxnSpPr>
        <p:spPr>
          <a:xfrm rot="10800000" flipV="1">
            <a:off x="4023296" y="4107973"/>
            <a:ext cx="1928826" cy="10001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met pijl 74"/>
          <p:cNvCxnSpPr>
            <a:endCxn id="9" idx="3"/>
          </p:cNvCxnSpPr>
          <p:nvPr/>
        </p:nvCxnSpPr>
        <p:spPr>
          <a:xfrm rot="10800000">
            <a:off x="2523100" y="2787220"/>
            <a:ext cx="3571899" cy="91214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/>
          <p:nvPr/>
        </p:nvCxnSpPr>
        <p:spPr>
          <a:xfrm rot="10800000">
            <a:off x="4594800" y="2127726"/>
            <a:ext cx="1500198" cy="142876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met pijl 76"/>
          <p:cNvCxnSpPr/>
          <p:nvPr/>
        </p:nvCxnSpPr>
        <p:spPr>
          <a:xfrm rot="5400000" flipH="1" flipV="1">
            <a:off x="4840071" y="3730319"/>
            <a:ext cx="2143140" cy="50959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met pijl 77"/>
          <p:cNvCxnSpPr/>
          <p:nvPr/>
        </p:nvCxnSpPr>
        <p:spPr>
          <a:xfrm rot="16200000" flipV="1">
            <a:off x="3523230" y="3199296"/>
            <a:ext cx="2928958" cy="10715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met pijl 78"/>
          <p:cNvCxnSpPr/>
          <p:nvPr/>
        </p:nvCxnSpPr>
        <p:spPr>
          <a:xfrm rot="10800000" flipV="1">
            <a:off x="3166040" y="5128122"/>
            <a:ext cx="2500330" cy="7143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met pijl 79"/>
          <p:cNvCxnSpPr/>
          <p:nvPr/>
        </p:nvCxnSpPr>
        <p:spPr>
          <a:xfrm rot="10800000">
            <a:off x="2665974" y="4056552"/>
            <a:ext cx="2928958" cy="10715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chte verbindingslijn met pijl 80"/>
          <p:cNvCxnSpPr/>
          <p:nvPr/>
        </p:nvCxnSpPr>
        <p:spPr>
          <a:xfrm rot="10800000">
            <a:off x="2594536" y="2913544"/>
            <a:ext cx="3000396" cy="221457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met pijl 81"/>
          <p:cNvCxnSpPr/>
          <p:nvPr/>
        </p:nvCxnSpPr>
        <p:spPr>
          <a:xfrm rot="10800000">
            <a:off x="2665974" y="3985114"/>
            <a:ext cx="1571636" cy="100013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met pijl 82"/>
          <p:cNvCxnSpPr/>
          <p:nvPr/>
        </p:nvCxnSpPr>
        <p:spPr>
          <a:xfrm rot="16200000" flipV="1">
            <a:off x="2344503" y="3092139"/>
            <a:ext cx="2000264" cy="17859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met pijl 83"/>
          <p:cNvCxnSpPr/>
          <p:nvPr/>
        </p:nvCxnSpPr>
        <p:spPr>
          <a:xfrm rot="16200000" flipV="1">
            <a:off x="1665842" y="3627924"/>
            <a:ext cx="1928826" cy="50006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echte verbindingslijn met pijl 84"/>
          <p:cNvCxnSpPr/>
          <p:nvPr/>
        </p:nvCxnSpPr>
        <p:spPr>
          <a:xfrm rot="16200000" flipV="1">
            <a:off x="2165908" y="3270734"/>
            <a:ext cx="2214578" cy="15001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ep 101"/>
          <p:cNvGrpSpPr/>
          <p:nvPr/>
        </p:nvGrpSpPr>
        <p:grpSpPr>
          <a:xfrm>
            <a:off x="1737280" y="5485312"/>
            <a:ext cx="500066" cy="492121"/>
            <a:chOff x="2571736" y="5643578"/>
            <a:chExt cx="500066" cy="492121"/>
          </a:xfrm>
          <a:solidFill>
            <a:srgbClr val="FF3399"/>
          </a:solidFill>
        </p:grpSpPr>
        <p:sp>
          <p:nvSpPr>
            <p:cNvPr id="87" name="AutoShape 7"/>
            <p:cNvSpPr>
              <a:spLocks noChangeArrowheads="1"/>
            </p:cNvSpPr>
            <p:nvPr/>
          </p:nvSpPr>
          <p:spPr bwMode="auto">
            <a:xfrm>
              <a:off x="2571736" y="5898940"/>
              <a:ext cx="500066" cy="236759"/>
            </a:xfrm>
            <a:prstGeom prst="roundRect">
              <a:avLst>
                <a:gd name="adj" fmla="val 16667"/>
              </a:avLst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" name="Oval 8"/>
            <p:cNvSpPr>
              <a:spLocks noChangeArrowheads="1"/>
            </p:cNvSpPr>
            <p:nvPr/>
          </p:nvSpPr>
          <p:spPr bwMode="auto">
            <a:xfrm>
              <a:off x="2696005" y="5733208"/>
              <a:ext cx="222252" cy="260435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9" name="Oval 9"/>
            <p:cNvSpPr>
              <a:spLocks noChangeArrowheads="1"/>
            </p:cNvSpPr>
            <p:nvPr/>
          </p:nvSpPr>
          <p:spPr bwMode="auto">
            <a:xfrm>
              <a:off x="2693743" y="5643578"/>
              <a:ext cx="222252" cy="260435"/>
            </a:xfrm>
            <a:prstGeom prst="ellipse">
              <a:avLst/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0" name="Groep 102"/>
          <p:cNvGrpSpPr/>
          <p:nvPr/>
        </p:nvGrpSpPr>
        <p:grpSpPr>
          <a:xfrm>
            <a:off x="6952254" y="3127858"/>
            <a:ext cx="500066" cy="492121"/>
            <a:chOff x="2571736" y="5643578"/>
            <a:chExt cx="500066" cy="492121"/>
          </a:xfrm>
          <a:solidFill>
            <a:srgbClr val="FF3399"/>
          </a:solidFill>
        </p:grpSpPr>
        <p:sp>
          <p:nvSpPr>
            <p:cNvPr id="91" name="AutoShape 7"/>
            <p:cNvSpPr>
              <a:spLocks noChangeArrowheads="1"/>
            </p:cNvSpPr>
            <p:nvPr/>
          </p:nvSpPr>
          <p:spPr bwMode="auto">
            <a:xfrm>
              <a:off x="2571736" y="5898940"/>
              <a:ext cx="500066" cy="236759"/>
            </a:xfrm>
            <a:prstGeom prst="roundRect">
              <a:avLst>
                <a:gd name="adj" fmla="val 16667"/>
              </a:avLst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2" name="Oval 8"/>
            <p:cNvSpPr>
              <a:spLocks noChangeArrowheads="1"/>
            </p:cNvSpPr>
            <p:nvPr/>
          </p:nvSpPr>
          <p:spPr bwMode="auto">
            <a:xfrm>
              <a:off x="2696005" y="5733208"/>
              <a:ext cx="222252" cy="260435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3" name="Oval 9"/>
            <p:cNvSpPr>
              <a:spLocks noChangeArrowheads="1"/>
            </p:cNvSpPr>
            <p:nvPr/>
          </p:nvSpPr>
          <p:spPr bwMode="auto">
            <a:xfrm>
              <a:off x="2693743" y="5643578"/>
              <a:ext cx="222252" cy="260435"/>
            </a:xfrm>
            <a:prstGeom prst="ellipse">
              <a:avLst/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94" name="Groep 106"/>
          <p:cNvGrpSpPr/>
          <p:nvPr/>
        </p:nvGrpSpPr>
        <p:grpSpPr>
          <a:xfrm>
            <a:off x="2737412" y="1484784"/>
            <a:ext cx="500066" cy="492121"/>
            <a:chOff x="2571736" y="5643578"/>
            <a:chExt cx="500066" cy="492121"/>
          </a:xfrm>
          <a:solidFill>
            <a:srgbClr val="FF3399"/>
          </a:solidFill>
        </p:grpSpPr>
        <p:sp>
          <p:nvSpPr>
            <p:cNvPr id="95" name="AutoShape 7"/>
            <p:cNvSpPr>
              <a:spLocks noChangeArrowheads="1"/>
            </p:cNvSpPr>
            <p:nvPr/>
          </p:nvSpPr>
          <p:spPr bwMode="auto">
            <a:xfrm>
              <a:off x="2571736" y="5898940"/>
              <a:ext cx="500066" cy="236759"/>
            </a:xfrm>
            <a:prstGeom prst="roundRect">
              <a:avLst>
                <a:gd name="adj" fmla="val 16667"/>
              </a:avLst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6" name="Oval 8"/>
            <p:cNvSpPr>
              <a:spLocks noChangeArrowheads="1"/>
            </p:cNvSpPr>
            <p:nvPr/>
          </p:nvSpPr>
          <p:spPr bwMode="auto">
            <a:xfrm>
              <a:off x="2696005" y="5733208"/>
              <a:ext cx="222252" cy="260435"/>
            </a:xfrm>
            <a:prstGeom prst="ellipse">
              <a:avLst/>
            </a:prstGeom>
            <a:solidFill>
              <a:srgbClr val="FFFFFF"/>
            </a:solidFill>
            <a:ln w="9525" algn="in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" name="Oval 9"/>
            <p:cNvSpPr>
              <a:spLocks noChangeArrowheads="1"/>
            </p:cNvSpPr>
            <p:nvPr/>
          </p:nvSpPr>
          <p:spPr bwMode="auto">
            <a:xfrm>
              <a:off x="2693743" y="5643578"/>
              <a:ext cx="222252" cy="260435"/>
            </a:xfrm>
            <a:prstGeom prst="ellipse">
              <a:avLst/>
            </a:prstGeom>
            <a:grpFill/>
            <a:ln w="9525" algn="in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98" name="Rechte verbindingslijn met pijl 97"/>
          <p:cNvCxnSpPr/>
          <p:nvPr/>
        </p:nvCxnSpPr>
        <p:spPr>
          <a:xfrm>
            <a:off x="6666502" y="2699230"/>
            <a:ext cx="571504" cy="357190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Rechte verbindingslijn met pijl 98"/>
          <p:cNvCxnSpPr/>
          <p:nvPr/>
        </p:nvCxnSpPr>
        <p:spPr>
          <a:xfrm flipV="1">
            <a:off x="6666502" y="3699362"/>
            <a:ext cx="428628" cy="285752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Rechte verbindingslijn met pijl 99"/>
          <p:cNvCxnSpPr/>
          <p:nvPr/>
        </p:nvCxnSpPr>
        <p:spPr>
          <a:xfrm>
            <a:off x="3308916" y="1841974"/>
            <a:ext cx="642942" cy="71438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echte verbindingslijn met pijl 100"/>
          <p:cNvCxnSpPr/>
          <p:nvPr/>
        </p:nvCxnSpPr>
        <p:spPr>
          <a:xfrm flipV="1">
            <a:off x="2380222" y="5628188"/>
            <a:ext cx="1714512" cy="214314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Rechte verbindingslijn met pijl 101"/>
          <p:cNvCxnSpPr/>
          <p:nvPr/>
        </p:nvCxnSpPr>
        <p:spPr>
          <a:xfrm rot="5400000">
            <a:off x="1272933" y="4663775"/>
            <a:ext cx="1357322" cy="1588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Rechte verbindingslijn met pijl 102"/>
          <p:cNvCxnSpPr/>
          <p:nvPr/>
        </p:nvCxnSpPr>
        <p:spPr>
          <a:xfrm rot="5400000">
            <a:off x="2237346" y="1913412"/>
            <a:ext cx="428628" cy="428628"/>
          </a:xfrm>
          <a:prstGeom prst="straightConnector1">
            <a:avLst/>
          </a:prstGeom>
          <a:ln w="15875">
            <a:solidFill>
              <a:srgbClr val="034EA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ep 137"/>
          <p:cNvGrpSpPr/>
          <p:nvPr/>
        </p:nvGrpSpPr>
        <p:grpSpPr>
          <a:xfrm>
            <a:off x="2367292" y="2056288"/>
            <a:ext cx="4508964" cy="3518654"/>
            <a:chOff x="3469650" y="2214554"/>
            <a:chExt cx="4241062" cy="3500462"/>
          </a:xfrm>
        </p:grpSpPr>
        <p:cxnSp>
          <p:nvCxnSpPr>
            <p:cNvPr id="105" name="Rechte verbindingslijn met pijl 104"/>
            <p:cNvCxnSpPr/>
            <p:nvPr/>
          </p:nvCxnSpPr>
          <p:spPr>
            <a:xfrm flipV="1">
              <a:off x="3469650" y="4286256"/>
              <a:ext cx="1428760" cy="142876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met pijl 105"/>
            <p:cNvCxnSpPr/>
            <p:nvPr/>
          </p:nvCxnSpPr>
          <p:spPr>
            <a:xfrm flipV="1">
              <a:off x="5278400" y="3643315"/>
              <a:ext cx="2432312" cy="214313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met pijl 106"/>
            <p:cNvCxnSpPr/>
            <p:nvPr/>
          </p:nvCxnSpPr>
          <p:spPr>
            <a:xfrm flipH="1" flipV="1">
              <a:off x="4398344" y="2214554"/>
              <a:ext cx="642942" cy="1071570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1370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5100"/>
            <a:ext cx="9144000" cy="65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584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115616" y="6156012"/>
            <a:ext cx="5832648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FVB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15616" y="5651956"/>
            <a:ext cx="280831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BB FVB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139952" y="5651956"/>
            <a:ext cx="2808312" cy="369332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KI FVB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115616" y="4859868"/>
            <a:ext cx="5832648" cy="3693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Startteam VVT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60032" y="3861048"/>
            <a:ext cx="194421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Regionale teams VVT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547664" y="3356992"/>
            <a:ext cx="2880320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Vertegenwoordiger per provincie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115616" y="2780928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2339752" y="2420888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3635896" y="2339588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4572000" y="2492896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5796136" y="2771636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7092280" y="2915652"/>
            <a:ext cx="576064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VVT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13552210"/>
      </p:ext>
    </p:extLst>
  </p:cSld>
  <p:clrMapOvr>
    <a:masterClrMapping/>
  </p:clrMapOvr>
  <p:transition spd="slow" advClick="0" advTm="3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130" y="534099"/>
            <a:ext cx="5163117" cy="584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5508104" y="407707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nl-NL" sz="1400" dirty="0" smtClean="0"/>
              <a:t>  3. Regio Arnhem</a:t>
            </a:r>
            <a:r>
              <a:rPr lang="nl-NL" sz="1200" dirty="0" smtClean="0"/>
              <a:t>	</a:t>
            </a:r>
            <a:endParaRPr lang="nl-NL" sz="1200" dirty="0"/>
          </a:p>
        </p:txBody>
      </p:sp>
      <p:sp>
        <p:nvSpPr>
          <p:cNvPr id="10" name="Tekstvak 9"/>
          <p:cNvSpPr txBox="1"/>
          <p:nvPr/>
        </p:nvSpPr>
        <p:spPr>
          <a:xfrm>
            <a:off x="1979712" y="285293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9. </a:t>
            </a:r>
            <a:r>
              <a:rPr lang="nl-NL" sz="1400" dirty="0" err="1" smtClean="0"/>
              <a:t>Papageno</a:t>
            </a:r>
            <a:endParaRPr lang="nl-NL" sz="1400" dirty="0"/>
          </a:p>
        </p:txBody>
      </p:sp>
      <p:sp>
        <p:nvSpPr>
          <p:cNvPr id="11" name="Tekstvak 10"/>
          <p:cNvSpPr txBox="1"/>
          <p:nvPr/>
        </p:nvSpPr>
        <p:spPr>
          <a:xfrm>
            <a:off x="971600" y="234888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23. Vaktherapeuten Haarlem</a:t>
            </a:r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1043608" y="3429000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18. Midden Holland</a:t>
            </a:r>
            <a:endParaRPr lang="nl-NL" sz="1400" dirty="0"/>
          </a:p>
        </p:txBody>
      </p:sp>
      <p:sp>
        <p:nvSpPr>
          <p:cNvPr id="17" name="Tekstvak 16"/>
          <p:cNvSpPr txBox="1"/>
          <p:nvPr/>
        </p:nvSpPr>
        <p:spPr>
          <a:xfrm>
            <a:off x="1331640" y="314096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30. Regio Utrecht</a:t>
            </a:r>
            <a:endParaRPr lang="nl-NL" sz="1400" dirty="0"/>
          </a:p>
        </p:txBody>
      </p:sp>
      <p:sp>
        <p:nvSpPr>
          <p:cNvPr id="18" name="Tekstvak 17"/>
          <p:cNvSpPr txBox="1"/>
          <p:nvPr/>
        </p:nvSpPr>
        <p:spPr>
          <a:xfrm>
            <a:off x="5508104" y="4365104"/>
            <a:ext cx="255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25. Vakwerk regio Nijmegen</a:t>
            </a:r>
            <a:endParaRPr lang="nl-NL" sz="1400" dirty="0"/>
          </a:p>
        </p:txBody>
      </p:sp>
      <p:sp>
        <p:nvSpPr>
          <p:cNvPr id="19" name="Tekstvak 18"/>
          <p:cNvSpPr txBox="1"/>
          <p:nvPr/>
        </p:nvSpPr>
        <p:spPr>
          <a:xfrm>
            <a:off x="6660232" y="2780928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22. </a:t>
            </a:r>
            <a:r>
              <a:rPr lang="nl-NL" sz="1400" dirty="0" err="1" smtClean="0"/>
              <a:t>Byzonder</a:t>
            </a:r>
            <a:r>
              <a:rPr lang="nl-NL" sz="1400" dirty="0" smtClean="0"/>
              <a:t>, regio NW. Veluwe</a:t>
            </a:r>
            <a:endParaRPr lang="nl-NL" sz="1400" dirty="0"/>
          </a:p>
        </p:txBody>
      </p:sp>
      <p:sp>
        <p:nvSpPr>
          <p:cNvPr id="20" name="Tekstvak 19"/>
          <p:cNvSpPr txBox="1"/>
          <p:nvPr/>
        </p:nvSpPr>
        <p:spPr>
          <a:xfrm>
            <a:off x="539552" y="386104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36. Netwerk </a:t>
            </a:r>
            <a:r>
              <a:rPr lang="nl-NL" sz="1400" dirty="0" err="1" smtClean="0"/>
              <a:t>Kinder</a:t>
            </a:r>
            <a:r>
              <a:rPr lang="nl-NL" sz="1400" dirty="0" smtClean="0"/>
              <a:t>,- en jeugdtherapeuten. </a:t>
            </a:r>
            <a:endParaRPr lang="nl-NL" sz="1400" dirty="0"/>
          </a:p>
        </p:txBody>
      </p:sp>
      <p:sp>
        <p:nvSpPr>
          <p:cNvPr id="21" name="Tekstvak 20"/>
          <p:cNvSpPr txBox="1"/>
          <p:nvPr/>
        </p:nvSpPr>
        <p:spPr>
          <a:xfrm>
            <a:off x="6660232" y="83671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8. PVBT </a:t>
            </a:r>
            <a:r>
              <a:rPr lang="nl-NL" sz="1400" dirty="0" err="1" smtClean="0"/>
              <a:t>Fryslan</a:t>
            </a:r>
            <a:r>
              <a:rPr lang="nl-NL" sz="1400" dirty="0" smtClean="0"/>
              <a:t>, Friesland</a:t>
            </a:r>
            <a:endParaRPr lang="nl-NL" sz="1400" dirty="0"/>
          </a:p>
        </p:txBody>
      </p:sp>
      <p:sp>
        <p:nvSpPr>
          <p:cNvPr id="24" name="Tekstvak 23"/>
          <p:cNvSpPr txBox="1"/>
          <p:nvPr/>
        </p:nvSpPr>
        <p:spPr>
          <a:xfrm>
            <a:off x="6588224" y="321297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28. VVT Twente</a:t>
            </a:r>
            <a:endParaRPr lang="nl-NL" sz="1400" dirty="0"/>
          </a:p>
        </p:txBody>
      </p:sp>
      <p:sp>
        <p:nvSpPr>
          <p:cNvPr id="25" name="Tekstvak 24"/>
          <p:cNvSpPr txBox="1"/>
          <p:nvPr/>
        </p:nvSpPr>
        <p:spPr>
          <a:xfrm>
            <a:off x="2411760" y="537321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38. </a:t>
            </a:r>
            <a:r>
              <a:rPr lang="nl-NL" sz="1400" dirty="0" err="1" smtClean="0"/>
              <a:t>Kindervaktherapeuten</a:t>
            </a:r>
            <a:r>
              <a:rPr lang="nl-NL" sz="1400" dirty="0" smtClean="0"/>
              <a:t> regio Eindhoven</a:t>
            </a:r>
            <a:endParaRPr lang="nl-NL" sz="1400" dirty="0"/>
          </a:p>
        </p:txBody>
      </p:sp>
      <p:sp>
        <p:nvSpPr>
          <p:cNvPr id="26" name="Tekstvak 25"/>
          <p:cNvSpPr txBox="1"/>
          <p:nvPr/>
        </p:nvSpPr>
        <p:spPr>
          <a:xfrm>
            <a:off x="2483768" y="587727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32. BZZO Noord Brabant</a:t>
            </a:r>
            <a:endParaRPr lang="nl-NL" sz="1400" dirty="0"/>
          </a:p>
        </p:txBody>
      </p:sp>
      <p:sp>
        <p:nvSpPr>
          <p:cNvPr id="27" name="Tekstvak 26"/>
          <p:cNvSpPr txBox="1"/>
          <p:nvPr/>
        </p:nvSpPr>
        <p:spPr>
          <a:xfrm>
            <a:off x="2483768" y="6165304"/>
            <a:ext cx="255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32. Kleine zorgaanbieders West Brabant West</a:t>
            </a:r>
            <a:endParaRPr lang="nl-NL" sz="1400" dirty="0"/>
          </a:p>
        </p:txBody>
      </p:sp>
      <p:sp>
        <p:nvSpPr>
          <p:cNvPr id="28" name="Tekstvak 27"/>
          <p:cNvSpPr txBox="1"/>
          <p:nvPr/>
        </p:nvSpPr>
        <p:spPr>
          <a:xfrm>
            <a:off x="6300192" y="24928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14. VVT </a:t>
            </a:r>
            <a:r>
              <a:rPr lang="nl-NL" sz="1400" dirty="0" err="1" smtClean="0"/>
              <a:t>IJsselland</a:t>
            </a:r>
            <a:r>
              <a:rPr lang="nl-NL" sz="1400" dirty="0" smtClean="0"/>
              <a:t> plus</a:t>
            </a:r>
            <a:endParaRPr lang="nl-NL" sz="1400" dirty="0"/>
          </a:p>
        </p:txBody>
      </p:sp>
      <p:sp>
        <p:nvSpPr>
          <p:cNvPr id="29" name="Tekstvak 28"/>
          <p:cNvSpPr txBox="1"/>
          <p:nvPr/>
        </p:nvSpPr>
        <p:spPr>
          <a:xfrm>
            <a:off x="251520" y="1844824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15. Collectief vaktherapie Noord Holland</a:t>
            </a:r>
            <a:endParaRPr lang="nl-NL" sz="1400" dirty="0"/>
          </a:p>
        </p:txBody>
      </p:sp>
      <p:sp>
        <p:nvSpPr>
          <p:cNvPr id="30" name="Tekstvak 29"/>
          <p:cNvSpPr txBox="1"/>
          <p:nvPr/>
        </p:nvSpPr>
        <p:spPr>
          <a:xfrm>
            <a:off x="3707904" y="26064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10. ZVG, Groningen</a:t>
            </a:r>
            <a:endParaRPr lang="nl-NL" sz="1400" dirty="0"/>
          </a:p>
        </p:txBody>
      </p:sp>
      <p:sp>
        <p:nvSpPr>
          <p:cNvPr id="31" name="Tekstvak 30"/>
          <p:cNvSpPr txBox="1"/>
          <p:nvPr/>
        </p:nvSpPr>
        <p:spPr>
          <a:xfrm>
            <a:off x="6372200" y="3429000"/>
            <a:ext cx="2483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19. Regiogroep Oost Nederland</a:t>
            </a:r>
            <a:endParaRPr lang="nl-NL" sz="1400" dirty="0"/>
          </a:p>
        </p:txBody>
      </p:sp>
      <p:sp>
        <p:nvSpPr>
          <p:cNvPr id="32" name="Tekstvak 31"/>
          <p:cNvSpPr txBox="1"/>
          <p:nvPr/>
        </p:nvSpPr>
        <p:spPr>
          <a:xfrm>
            <a:off x="6228184" y="371703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3. Netwerkgroep Gelderland</a:t>
            </a:r>
            <a:endParaRPr lang="nl-NL" sz="1400" dirty="0"/>
          </a:p>
        </p:txBody>
      </p:sp>
      <p:sp>
        <p:nvSpPr>
          <p:cNvPr id="22" name="Tekstvak 21"/>
          <p:cNvSpPr txBox="1"/>
          <p:nvPr/>
        </p:nvSpPr>
        <p:spPr>
          <a:xfrm>
            <a:off x="539552" y="404664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Overzicht Regiogroepen</a:t>
            </a:r>
            <a:endParaRPr lang="nl-NL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97494"/>
            <a:ext cx="6224116" cy="6759722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35496" y="404664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Aanspreekpunt per provincie</a:t>
            </a:r>
            <a:endParaRPr lang="nl-NL" sz="3200" dirty="0"/>
          </a:p>
        </p:txBody>
      </p:sp>
      <p:sp>
        <p:nvSpPr>
          <p:cNvPr id="3" name="Tekstvak 2"/>
          <p:cNvSpPr txBox="1"/>
          <p:nvPr/>
        </p:nvSpPr>
        <p:spPr>
          <a:xfrm>
            <a:off x="1835696" y="472514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3" name="Tekstvak 32"/>
          <p:cNvSpPr txBox="1"/>
          <p:nvPr/>
        </p:nvSpPr>
        <p:spPr>
          <a:xfrm>
            <a:off x="3563888" y="4540478"/>
            <a:ext cx="16561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4" name="Tekstvak 33"/>
          <p:cNvSpPr txBox="1"/>
          <p:nvPr/>
        </p:nvSpPr>
        <p:spPr>
          <a:xfrm>
            <a:off x="5004048" y="530120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5" name="Tekstvak 34"/>
          <p:cNvSpPr txBox="1"/>
          <p:nvPr/>
        </p:nvSpPr>
        <p:spPr>
          <a:xfrm>
            <a:off x="2843808" y="3820398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6" name="Tekstvak 35"/>
          <p:cNvSpPr txBox="1"/>
          <p:nvPr/>
        </p:nvSpPr>
        <p:spPr>
          <a:xfrm>
            <a:off x="3851920" y="335699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7" name="Tekstvak 36"/>
          <p:cNvSpPr txBox="1"/>
          <p:nvPr/>
        </p:nvSpPr>
        <p:spPr>
          <a:xfrm>
            <a:off x="3203848" y="2164214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Patricia Aerts</a:t>
            </a:r>
            <a:endParaRPr lang="nl-NL" dirty="0"/>
          </a:p>
        </p:txBody>
      </p:sp>
      <p:sp>
        <p:nvSpPr>
          <p:cNvPr id="38" name="Tekstvak 37"/>
          <p:cNvSpPr txBox="1"/>
          <p:nvPr/>
        </p:nvSpPr>
        <p:spPr>
          <a:xfrm>
            <a:off x="5292080" y="3356992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39" name="Tekstvak 38"/>
          <p:cNvSpPr txBox="1"/>
          <p:nvPr/>
        </p:nvSpPr>
        <p:spPr>
          <a:xfrm>
            <a:off x="4355976" y="256490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40" name="Tekstvak 39"/>
          <p:cNvSpPr txBox="1"/>
          <p:nvPr/>
        </p:nvSpPr>
        <p:spPr>
          <a:xfrm>
            <a:off x="5940152" y="242088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41" name="Tekstvak 40"/>
          <p:cNvSpPr txBox="1"/>
          <p:nvPr/>
        </p:nvSpPr>
        <p:spPr>
          <a:xfrm>
            <a:off x="6084168" y="170080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42" name="Tekstvak 41"/>
          <p:cNvSpPr txBox="1"/>
          <p:nvPr/>
        </p:nvSpPr>
        <p:spPr>
          <a:xfrm>
            <a:off x="4932040" y="1124744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  <p:sp>
        <p:nvSpPr>
          <p:cNvPr id="43" name="Tekstvak 42"/>
          <p:cNvSpPr txBox="1"/>
          <p:nvPr/>
        </p:nvSpPr>
        <p:spPr>
          <a:xfrm>
            <a:off x="6156176" y="620688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nl-NL" dirty="0" smtClean="0"/>
              <a:t>vacant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26333724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239</Words>
  <Application>Microsoft Office PowerPoint</Application>
  <PresentationFormat>Diavoorstelling (4:3)</PresentationFormat>
  <Paragraphs>106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Dia 1</vt:lpstr>
      <vt:lpstr>Dia 2</vt:lpstr>
      <vt:lpstr>Dia 3</vt:lpstr>
      <vt:lpstr>Dia 4</vt:lpstr>
      <vt:lpstr>De HUIDIGE ‘netwerk’ situatie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irene</dc:creator>
  <cp:lastModifiedBy>Susanne</cp:lastModifiedBy>
  <cp:revision>166</cp:revision>
  <dcterms:created xsi:type="dcterms:W3CDTF">2012-01-20T14:08:19Z</dcterms:created>
  <dcterms:modified xsi:type="dcterms:W3CDTF">2016-11-15T09:19:06Z</dcterms:modified>
</cp:coreProperties>
</file>